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sldIdLst>
    <p:sldId id="263" r:id="rId2"/>
    <p:sldId id="257" r:id="rId3"/>
    <p:sldId id="265" r:id="rId4"/>
    <p:sldId id="266" r:id="rId5"/>
    <p:sldId id="274" r:id="rId6"/>
    <p:sldId id="270" r:id="rId7"/>
    <p:sldId id="271" r:id="rId8"/>
    <p:sldId id="279" r:id="rId9"/>
    <p:sldId id="280" r:id="rId10"/>
    <p:sldId id="281" r:id="rId11"/>
    <p:sldId id="282" r:id="rId12"/>
    <p:sldId id="272" r:id="rId13"/>
    <p:sldId id="269" r:id="rId14"/>
    <p:sldId id="273" r:id="rId15"/>
    <p:sldId id="275" r:id="rId16"/>
    <p:sldId id="283" r:id="rId17"/>
    <p:sldId id="284" r:id="rId18"/>
    <p:sldId id="285" r:id="rId19"/>
    <p:sldId id="286" r:id="rId20"/>
    <p:sldId id="276" r:id="rId21"/>
    <p:sldId id="277" r:id="rId22"/>
    <p:sldId id="278" r:id="rId23"/>
    <p:sldId id="287" r:id="rId24"/>
    <p:sldId id="264" r:id="rId2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aschner Michael" initials="T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91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Designformatvorlage 2 - Akz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69607-102D-4C28-8D45-12C2EDBA2190}" type="datetimeFigureOut">
              <a:rPr lang="de-AT" smtClean="0"/>
              <a:pPr/>
              <a:t>10.11.2011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AB886C-53E0-4794-8AB1-E353946D21D4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5824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Grafik 21" descr="C-Transparent.g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762725" y="980730"/>
            <a:ext cx="3357448" cy="54656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881396" y="3778407"/>
            <a:ext cx="5040000" cy="612000"/>
          </a:xfrm>
          <a:solidFill>
            <a:schemeClr val="accent1">
              <a:alpha val="70000"/>
            </a:schemeClr>
          </a:solidFill>
        </p:spPr>
        <p:txBody>
          <a:bodyPr tIns="72000" bIns="72000"/>
          <a:lstStyle>
            <a:lvl1pPr marL="0" indent="0" algn="l">
              <a:buNone/>
              <a:defRPr sz="2200" b="1" cap="all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AT" dirty="0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>
          <a:xfrm>
            <a:off x="3881396" y="2827665"/>
            <a:ext cx="5040000" cy="900000"/>
          </a:xfrm>
          <a:solidFill>
            <a:schemeClr val="tx2">
              <a:alpha val="70000"/>
            </a:schemeClr>
          </a:solidFill>
        </p:spPr>
        <p:txBody>
          <a:bodyPr tIns="72000" bIns="72000">
            <a:noAutofit/>
          </a:bodyPr>
          <a:lstStyle>
            <a:lvl1pPr>
              <a:defRPr sz="2800" cap="all" baseline="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grpSp>
        <p:nvGrpSpPr>
          <p:cNvPr id="6" name="Gruppieren 18"/>
          <p:cNvGrpSpPr/>
          <p:nvPr userDrawn="1"/>
        </p:nvGrpSpPr>
        <p:grpSpPr>
          <a:xfrm>
            <a:off x="447676" y="6357960"/>
            <a:ext cx="8696325" cy="235745"/>
            <a:chOff x="447675" y="6357958"/>
            <a:chExt cx="8696325" cy="235745"/>
          </a:xfrm>
        </p:grpSpPr>
        <p:cxnSp>
          <p:nvCxnSpPr>
            <p:cNvPr id="7" name="Gerade Verbindung 6"/>
            <p:cNvCxnSpPr/>
            <p:nvPr userDrawn="1"/>
          </p:nvCxnSpPr>
          <p:spPr bwMode="auto">
            <a:xfrm>
              <a:off x="447675" y="6475036"/>
              <a:ext cx="7267597" cy="1588"/>
            </a:xfrm>
            <a:prstGeom prst="line">
              <a:avLst/>
            </a:prstGeom>
            <a:ln w="12700">
              <a:solidFill>
                <a:srgbClr val="535EA0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8" name="Grafik 7" descr="COPS_Logo_bereinigt_dick.pn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7751007" y="6357958"/>
              <a:ext cx="785818" cy="235745"/>
            </a:xfrm>
            <a:prstGeom prst="rect">
              <a:avLst/>
            </a:prstGeom>
          </p:spPr>
        </p:pic>
        <p:cxnSp>
          <p:nvCxnSpPr>
            <p:cNvPr id="9" name="Gerade Verbindung 8"/>
            <p:cNvCxnSpPr/>
            <p:nvPr userDrawn="1"/>
          </p:nvCxnSpPr>
          <p:spPr bwMode="auto">
            <a:xfrm>
              <a:off x="8572560" y="6475036"/>
              <a:ext cx="571440" cy="1588"/>
            </a:xfrm>
            <a:prstGeom prst="line">
              <a:avLst/>
            </a:prstGeom>
            <a:ln w="12700">
              <a:solidFill>
                <a:srgbClr val="535EA0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1" name="Gerade Verbindung 10"/>
          <p:cNvCxnSpPr/>
          <p:nvPr userDrawn="1"/>
        </p:nvCxnSpPr>
        <p:spPr bwMode="auto">
          <a:xfrm>
            <a:off x="447676" y="927084"/>
            <a:ext cx="8696293" cy="1588"/>
          </a:xfrm>
          <a:prstGeom prst="line">
            <a:avLst/>
          </a:prstGeom>
          <a:ln w="12700">
            <a:solidFill>
              <a:srgbClr val="CC3300"/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chteck 11"/>
          <p:cNvSpPr/>
          <p:nvPr userDrawn="1"/>
        </p:nvSpPr>
        <p:spPr>
          <a:xfrm>
            <a:off x="361628" y="6483777"/>
            <a:ext cx="2952328" cy="2575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de-AT" sz="1200" dirty="0" smtClean="0">
                <a:solidFill>
                  <a:schemeClr val="bg1">
                    <a:lumMod val="50000"/>
                  </a:schemeClr>
                </a:solidFill>
              </a:rPr>
              <a:t>Budapest, </a:t>
            </a:r>
            <a:fld id="{DB31A939-1F8A-4DCA-85DF-7BC77EFF23FC}" type="datetime4">
              <a:rPr lang="de-AT" sz="1200" smtClean="0">
                <a:solidFill>
                  <a:schemeClr val="bg1">
                    <a:lumMod val="50000"/>
                  </a:schemeClr>
                </a:solidFill>
              </a:rPr>
              <a:pPr algn="l"/>
              <a:t>10. November 2011</a:t>
            </a:fld>
            <a:endParaRPr lang="de-AT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950496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1052736"/>
            <a:ext cx="5486400" cy="381642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517232"/>
            <a:ext cx="5486400" cy="65496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052736"/>
            <a:ext cx="2057400" cy="5184576"/>
          </a:xfrm>
        </p:spPr>
        <p:txBody>
          <a:bodyPr vert="eaVert"/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019800" cy="5184576"/>
          </a:xfrm>
        </p:spPr>
        <p:txBody>
          <a:bodyPr vert="eaVert"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 descr="Baum.g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27709" y="126998"/>
            <a:ext cx="5672275" cy="49581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1559" y="3460899"/>
            <a:ext cx="5760000" cy="1260000"/>
          </a:xfrm>
          <a:solidFill>
            <a:schemeClr val="tx2">
              <a:alpha val="70000"/>
            </a:schemeClr>
          </a:solidFill>
        </p:spPr>
        <p:txBody>
          <a:bodyPr tIns="72000" bIns="72000" anchor="t"/>
          <a:lstStyle>
            <a:lvl1pPr algn="l">
              <a:defRPr sz="2800" b="1" cap="all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1559" y="4833256"/>
            <a:ext cx="5760000" cy="900000"/>
          </a:xfrm>
          <a:solidFill>
            <a:schemeClr val="accent1">
              <a:alpha val="70000"/>
            </a:schemeClr>
          </a:solidFill>
        </p:spPr>
        <p:txBody>
          <a:bodyPr anchor="b"/>
          <a:lstStyle>
            <a:lvl1pPr marL="0" indent="0">
              <a:buNone/>
              <a:defRPr sz="2200" b="1" i="0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cxnSp>
        <p:nvCxnSpPr>
          <p:cNvPr id="9" name="Gerade Verbindung 8"/>
          <p:cNvCxnSpPr/>
          <p:nvPr userDrawn="1"/>
        </p:nvCxnSpPr>
        <p:spPr bwMode="auto">
          <a:xfrm>
            <a:off x="3324049" y="928800"/>
            <a:ext cx="5220000" cy="1588"/>
          </a:xfrm>
          <a:prstGeom prst="line">
            <a:avLst/>
          </a:prstGeom>
          <a:ln w="12700">
            <a:solidFill>
              <a:srgbClr val="CC3300"/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7" name="Gruppieren 18"/>
          <p:cNvGrpSpPr/>
          <p:nvPr userDrawn="1"/>
        </p:nvGrpSpPr>
        <p:grpSpPr>
          <a:xfrm>
            <a:off x="447676" y="6357960"/>
            <a:ext cx="8696325" cy="235745"/>
            <a:chOff x="447675" y="6357958"/>
            <a:chExt cx="8696325" cy="235745"/>
          </a:xfrm>
        </p:grpSpPr>
        <p:cxnSp>
          <p:nvCxnSpPr>
            <p:cNvPr id="10" name="Gerade Verbindung 9"/>
            <p:cNvCxnSpPr/>
            <p:nvPr userDrawn="1"/>
          </p:nvCxnSpPr>
          <p:spPr bwMode="auto">
            <a:xfrm>
              <a:off x="447675" y="6475036"/>
              <a:ext cx="7267597" cy="1588"/>
            </a:xfrm>
            <a:prstGeom prst="line">
              <a:avLst/>
            </a:prstGeom>
            <a:ln w="12700">
              <a:solidFill>
                <a:srgbClr val="535EA0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1" name="Grafik 10" descr="COPS_Logo_bereinigt_dick.pn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7751007" y="6357958"/>
              <a:ext cx="785818" cy="235745"/>
            </a:xfrm>
            <a:prstGeom prst="rect">
              <a:avLst/>
            </a:prstGeom>
          </p:spPr>
        </p:pic>
        <p:cxnSp>
          <p:nvCxnSpPr>
            <p:cNvPr id="13" name="Gerade Verbindung 12"/>
            <p:cNvCxnSpPr/>
            <p:nvPr userDrawn="1"/>
          </p:nvCxnSpPr>
          <p:spPr bwMode="auto">
            <a:xfrm>
              <a:off x="8572560" y="6475036"/>
              <a:ext cx="571440" cy="1588"/>
            </a:xfrm>
            <a:prstGeom prst="line">
              <a:avLst/>
            </a:prstGeom>
            <a:ln w="12700">
              <a:solidFill>
                <a:srgbClr val="535EA0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4" name="Gerade Verbindung 13"/>
          <p:cNvCxnSpPr/>
          <p:nvPr userDrawn="1"/>
        </p:nvCxnSpPr>
        <p:spPr bwMode="auto">
          <a:xfrm>
            <a:off x="447676" y="927084"/>
            <a:ext cx="8696293" cy="1588"/>
          </a:xfrm>
          <a:prstGeom prst="line">
            <a:avLst/>
          </a:prstGeom>
          <a:ln w="12700">
            <a:solidFill>
              <a:srgbClr val="CC3300"/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hteck 14"/>
          <p:cNvSpPr/>
          <p:nvPr userDrawn="1"/>
        </p:nvSpPr>
        <p:spPr>
          <a:xfrm>
            <a:off x="361628" y="6483777"/>
            <a:ext cx="2952328" cy="2575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de-AT" sz="1200" dirty="0" smtClean="0">
                <a:solidFill>
                  <a:schemeClr val="bg1">
                    <a:lumMod val="50000"/>
                  </a:schemeClr>
                </a:solidFill>
              </a:rPr>
              <a:t>Budapest, </a:t>
            </a:r>
            <a:fld id="{C86625F1-C145-40EE-A9A7-57EC4C81187D}" type="datetime4">
              <a:rPr lang="de-AT" sz="1200" smtClean="0">
                <a:solidFill>
                  <a:schemeClr val="bg1">
                    <a:lumMod val="50000"/>
                  </a:schemeClr>
                </a:solidFill>
              </a:rPr>
              <a:pPr algn="l"/>
              <a:t>10. November 2011</a:t>
            </a:fld>
            <a:endParaRPr lang="de-AT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Personen.g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99992" y="1129462"/>
            <a:ext cx="3830192" cy="50358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Titel 16"/>
          <p:cNvSpPr>
            <a:spLocks noGrp="1"/>
          </p:cNvSpPr>
          <p:nvPr>
            <p:ph type="title"/>
          </p:nvPr>
        </p:nvSpPr>
        <p:spPr>
          <a:xfrm>
            <a:off x="457200" y="3356992"/>
            <a:ext cx="4680000" cy="684000"/>
          </a:xfrm>
          <a:solidFill>
            <a:schemeClr val="tx2">
              <a:alpha val="70000"/>
            </a:schemeClr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grpSp>
        <p:nvGrpSpPr>
          <p:cNvPr id="5" name="Gruppieren 18"/>
          <p:cNvGrpSpPr/>
          <p:nvPr userDrawn="1"/>
        </p:nvGrpSpPr>
        <p:grpSpPr>
          <a:xfrm>
            <a:off x="447676" y="6357960"/>
            <a:ext cx="8696325" cy="235745"/>
            <a:chOff x="447675" y="6357958"/>
            <a:chExt cx="8696325" cy="235745"/>
          </a:xfrm>
        </p:grpSpPr>
        <p:cxnSp>
          <p:nvCxnSpPr>
            <p:cNvPr id="6" name="Gerade Verbindung 5"/>
            <p:cNvCxnSpPr/>
            <p:nvPr userDrawn="1"/>
          </p:nvCxnSpPr>
          <p:spPr bwMode="auto">
            <a:xfrm>
              <a:off x="447675" y="6475036"/>
              <a:ext cx="7267597" cy="1588"/>
            </a:xfrm>
            <a:prstGeom prst="line">
              <a:avLst/>
            </a:prstGeom>
            <a:ln w="12700">
              <a:solidFill>
                <a:srgbClr val="535EA0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7" name="Grafik 6" descr="COPS_Logo_bereinigt_dick.pn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7751007" y="6357958"/>
              <a:ext cx="785818" cy="235745"/>
            </a:xfrm>
            <a:prstGeom prst="rect">
              <a:avLst/>
            </a:prstGeom>
          </p:spPr>
        </p:pic>
        <p:cxnSp>
          <p:nvCxnSpPr>
            <p:cNvPr id="8" name="Gerade Verbindung 7"/>
            <p:cNvCxnSpPr/>
            <p:nvPr userDrawn="1"/>
          </p:nvCxnSpPr>
          <p:spPr bwMode="auto">
            <a:xfrm>
              <a:off x="8572560" y="6475036"/>
              <a:ext cx="571440" cy="1588"/>
            </a:xfrm>
            <a:prstGeom prst="line">
              <a:avLst/>
            </a:prstGeom>
            <a:ln w="12700">
              <a:solidFill>
                <a:srgbClr val="535EA0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9" name="Gerade Verbindung 8"/>
          <p:cNvCxnSpPr/>
          <p:nvPr userDrawn="1"/>
        </p:nvCxnSpPr>
        <p:spPr bwMode="auto">
          <a:xfrm>
            <a:off x="447676" y="927084"/>
            <a:ext cx="8696293" cy="1588"/>
          </a:xfrm>
          <a:prstGeom prst="line">
            <a:avLst/>
          </a:prstGeom>
          <a:ln w="12700">
            <a:solidFill>
              <a:srgbClr val="CC3300"/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hteck 9"/>
          <p:cNvSpPr/>
          <p:nvPr userDrawn="1"/>
        </p:nvSpPr>
        <p:spPr>
          <a:xfrm>
            <a:off x="361628" y="6483777"/>
            <a:ext cx="2952328" cy="2575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de-AT" sz="1200" dirty="0" smtClean="0">
                <a:solidFill>
                  <a:schemeClr val="bg1">
                    <a:lumMod val="50000"/>
                  </a:schemeClr>
                </a:solidFill>
              </a:rPr>
              <a:t>Budapest, </a:t>
            </a:r>
            <a:fld id="{8818388C-FD8A-4CB5-8EF9-C04A44EC17DD}" type="datetime4">
              <a:rPr lang="de-AT" sz="1200" smtClean="0">
                <a:solidFill>
                  <a:schemeClr val="bg1">
                    <a:lumMod val="50000"/>
                  </a:schemeClr>
                </a:solidFill>
              </a:rPr>
              <a:pPr algn="l"/>
              <a:t>10. November 2011</a:t>
            </a:fld>
            <a:endParaRPr lang="de-AT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268762"/>
            <a:ext cx="40386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68762"/>
            <a:ext cx="40386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2" y="126876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2" y="1908523"/>
            <a:ext cx="4040188" cy="440079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7" y="126876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7" y="1908523"/>
            <a:ext cx="4041775" cy="440079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68000"/>
            <a:ext cx="8229600" cy="43200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defRPr/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468000"/>
            <a:ext cx="8229600" cy="43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68762"/>
            <a:ext cx="8229600" cy="4857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grpSp>
        <p:nvGrpSpPr>
          <p:cNvPr id="7" name="Gruppieren 18"/>
          <p:cNvGrpSpPr/>
          <p:nvPr userDrawn="1"/>
        </p:nvGrpSpPr>
        <p:grpSpPr>
          <a:xfrm>
            <a:off x="447676" y="6357960"/>
            <a:ext cx="8696325" cy="235745"/>
            <a:chOff x="447675" y="6357958"/>
            <a:chExt cx="8696325" cy="235745"/>
          </a:xfrm>
        </p:grpSpPr>
        <p:cxnSp>
          <p:nvCxnSpPr>
            <p:cNvPr id="8" name="Gerade Verbindung 7"/>
            <p:cNvCxnSpPr/>
            <p:nvPr userDrawn="1"/>
          </p:nvCxnSpPr>
          <p:spPr bwMode="auto">
            <a:xfrm>
              <a:off x="447675" y="6475036"/>
              <a:ext cx="7267597" cy="1588"/>
            </a:xfrm>
            <a:prstGeom prst="line">
              <a:avLst/>
            </a:prstGeom>
            <a:ln w="12700">
              <a:solidFill>
                <a:srgbClr val="535EA0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9" name="Grafik 8" descr="COPS_Logo_bereinigt_dick.png"/>
            <p:cNvPicPr>
              <a:picLocks noChangeAspect="1"/>
            </p:cNvPicPr>
            <p:nvPr userDrawn="1"/>
          </p:nvPicPr>
          <p:blipFill>
            <a:blip r:embed="rId14" cstate="print"/>
            <a:stretch>
              <a:fillRect/>
            </a:stretch>
          </p:blipFill>
          <p:spPr>
            <a:xfrm>
              <a:off x="7751007" y="6357958"/>
              <a:ext cx="785818" cy="235745"/>
            </a:xfrm>
            <a:prstGeom prst="rect">
              <a:avLst/>
            </a:prstGeom>
          </p:spPr>
        </p:pic>
        <p:cxnSp>
          <p:nvCxnSpPr>
            <p:cNvPr id="10" name="Gerade Verbindung 9"/>
            <p:cNvCxnSpPr/>
            <p:nvPr userDrawn="1"/>
          </p:nvCxnSpPr>
          <p:spPr bwMode="auto">
            <a:xfrm>
              <a:off x="8572560" y="6475036"/>
              <a:ext cx="571440" cy="1588"/>
            </a:xfrm>
            <a:prstGeom prst="line">
              <a:avLst/>
            </a:prstGeom>
            <a:ln w="12700">
              <a:solidFill>
                <a:srgbClr val="535EA0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1" name="Gerade Verbindung 10"/>
          <p:cNvCxnSpPr/>
          <p:nvPr userDrawn="1"/>
        </p:nvCxnSpPr>
        <p:spPr bwMode="auto">
          <a:xfrm>
            <a:off x="447676" y="927084"/>
            <a:ext cx="8696293" cy="1588"/>
          </a:xfrm>
          <a:prstGeom prst="line">
            <a:avLst/>
          </a:prstGeom>
          <a:ln w="12700">
            <a:solidFill>
              <a:srgbClr val="CC3300"/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Rechteck 16"/>
          <p:cNvSpPr/>
          <p:nvPr userDrawn="1"/>
        </p:nvSpPr>
        <p:spPr>
          <a:xfrm>
            <a:off x="361628" y="6483777"/>
            <a:ext cx="2952328" cy="2575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de-AT" sz="1200" dirty="0" smtClean="0">
                <a:solidFill>
                  <a:schemeClr val="bg1">
                    <a:lumMod val="50000"/>
                  </a:schemeClr>
                </a:solidFill>
              </a:rPr>
              <a:t>Budapest, </a:t>
            </a:r>
            <a:fld id="{BEB8B22B-CE08-4A0F-B0B5-6995C8D478BA}" type="datetime4">
              <a:rPr lang="de-AT" sz="1200" smtClean="0">
                <a:solidFill>
                  <a:schemeClr val="bg1">
                    <a:lumMod val="50000"/>
                  </a:schemeClr>
                </a:solidFill>
              </a:rPr>
              <a:pPr algn="l"/>
              <a:t>10. November 2011</a:t>
            </a:fld>
            <a:r>
              <a:rPr lang="de-AT" sz="1200" baseline="0" dirty="0" smtClean="0">
                <a:solidFill>
                  <a:schemeClr val="bg1">
                    <a:lumMod val="50000"/>
                  </a:schemeClr>
                </a:solidFill>
              </a:rPr>
              <a:t>– Seite </a:t>
            </a:r>
            <a:fld id="{D7EF789C-B11E-444A-B991-50973A51509B}" type="slidenum">
              <a:rPr lang="de-AT" sz="1200" baseline="0" smtClean="0">
                <a:solidFill>
                  <a:schemeClr val="bg1">
                    <a:lumMod val="50000"/>
                  </a:schemeClr>
                </a:solidFill>
              </a:rPr>
              <a:pPr algn="l"/>
              <a:t>‹Nr.›</a:t>
            </a:fld>
            <a:endParaRPr lang="de-AT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0" r:id="rId3"/>
    <p:sldLayoutId id="2147483650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2600" b="1" kern="1200">
          <a:solidFill>
            <a:schemeClr val="bg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SzPct val="90000"/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2"/>
        </a:buClr>
        <a:buSzPct val="120000"/>
        <a:buFont typeface="Arial" pitchFamily="34" charset="0"/>
        <a:buChar char="-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SzPct val="90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SzPct val="120000"/>
        <a:buFont typeface="Arial" pitchFamily="34" charset="0"/>
        <a:buChar char="­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SzPct val="9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/>
        <p:txBody>
          <a:bodyPr anchor="ctr" anchorCtr="0">
            <a:normAutofit fontScale="77500" lnSpcReduction="20000"/>
          </a:bodyPr>
          <a:lstStyle/>
          <a:p>
            <a:r>
              <a:rPr lang="de-AT" sz="2300" dirty="0" smtClean="0"/>
              <a:t>ERFAHRUNGEN</a:t>
            </a:r>
            <a:r>
              <a:rPr lang="de-AT" sz="2400" dirty="0" smtClean="0"/>
              <a:t> MIT FINANZSOFTWARE SEIT 1979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 tIns="36000"/>
          <a:lstStyle/>
          <a:p>
            <a:r>
              <a:rPr lang="de-AT" sz="2600" dirty="0" smtClean="0"/>
              <a:t>Cops</a:t>
            </a:r>
            <a:r>
              <a:rPr lang="de-AT" dirty="0" smtClean="0"/>
              <a:t/>
            </a:r>
            <a:br>
              <a:rPr lang="de-AT" dirty="0" smtClean="0"/>
            </a:br>
            <a:r>
              <a:rPr lang="de-AT" sz="1800" dirty="0" smtClean="0"/>
              <a:t>EXCELLENce IN </a:t>
            </a:r>
            <a:br>
              <a:rPr lang="de-AT" sz="1800" dirty="0" smtClean="0"/>
            </a:br>
            <a:r>
              <a:rPr lang="de-AT" sz="1800" dirty="0" smtClean="0"/>
              <a:t>PORTFOLIO- &amp; RISKMANAGEMENT</a:t>
            </a:r>
            <a:endParaRPr lang="de-AT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Termsheet</a:t>
            </a:r>
            <a:r>
              <a:rPr lang="de-AT" dirty="0" smtClean="0"/>
              <a:t> #2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77500" lnSpcReduction="20000"/>
          </a:bodyPr>
          <a:lstStyle/>
          <a:p>
            <a:pPr>
              <a:lnSpc>
                <a:spcPct val="170000"/>
              </a:lnSpc>
            </a:pPr>
            <a:r>
              <a:rPr lang="de-AT" dirty="0" err="1" smtClean="0"/>
              <a:t>Lookback</a:t>
            </a:r>
            <a:r>
              <a:rPr lang="de-AT" dirty="0" smtClean="0"/>
              <a:t> Option on </a:t>
            </a:r>
            <a:r>
              <a:rPr lang="de-AT" dirty="0" err="1" smtClean="0"/>
              <a:t>Basket</a:t>
            </a:r>
            <a:r>
              <a:rPr lang="de-AT" dirty="0" smtClean="0"/>
              <a:t> Performance (Start – </a:t>
            </a:r>
            <a:r>
              <a:rPr lang="de-AT" dirty="0" err="1" smtClean="0"/>
              <a:t>Maturity</a:t>
            </a:r>
            <a:r>
              <a:rPr lang="de-AT" dirty="0" smtClean="0"/>
              <a:t>)</a:t>
            </a:r>
            <a:endParaRPr lang="de-AT" dirty="0"/>
          </a:p>
          <a:p>
            <a:pPr lvl="1">
              <a:lnSpc>
                <a:spcPct val="170000"/>
              </a:lnSpc>
            </a:pPr>
            <a:r>
              <a:rPr lang="de-AT" dirty="0" smtClean="0"/>
              <a:t>40% S&amp;P500</a:t>
            </a:r>
          </a:p>
          <a:p>
            <a:pPr lvl="1">
              <a:lnSpc>
                <a:spcPct val="170000"/>
              </a:lnSpc>
            </a:pPr>
            <a:r>
              <a:rPr lang="de-AT" dirty="0" smtClean="0"/>
              <a:t>40% </a:t>
            </a:r>
            <a:r>
              <a:rPr lang="de-AT" dirty="0" err="1" smtClean="0"/>
              <a:t>Eurotop</a:t>
            </a:r>
            <a:r>
              <a:rPr lang="de-AT" dirty="0" smtClean="0"/>
              <a:t> 100</a:t>
            </a:r>
          </a:p>
          <a:p>
            <a:pPr lvl="1">
              <a:lnSpc>
                <a:spcPct val="170000"/>
              </a:lnSpc>
            </a:pPr>
            <a:r>
              <a:rPr lang="de-AT" dirty="0" smtClean="0"/>
              <a:t>20% Nikkei 225</a:t>
            </a:r>
          </a:p>
          <a:p>
            <a:pPr>
              <a:lnSpc>
                <a:spcPct val="170000"/>
              </a:lnSpc>
            </a:pPr>
            <a:r>
              <a:rPr lang="de-AT" dirty="0" err="1" smtClean="0"/>
              <a:t>Basket</a:t>
            </a:r>
            <a:r>
              <a:rPr lang="de-AT" dirty="0" smtClean="0"/>
              <a:t>:</a:t>
            </a:r>
            <a:endParaRPr lang="de-AT" dirty="0"/>
          </a:p>
          <a:p>
            <a:pPr lvl="1">
              <a:lnSpc>
                <a:spcPct val="170000"/>
              </a:lnSpc>
            </a:pPr>
            <a:r>
              <a:rPr lang="de-AT" dirty="0" smtClean="0"/>
              <a:t>S&amp;P500 ETF – German Bank</a:t>
            </a:r>
          </a:p>
          <a:p>
            <a:pPr lvl="1">
              <a:lnSpc>
                <a:spcPct val="170000"/>
              </a:lnSpc>
            </a:pPr>
            <a:r>
              <a:rPr lang="de-AT" dirty="0" err="1" smtClean="0"/>
              <a:t>Eurotop</a:t>
            </a:r>
            <a:r>
              <a:rPr lang="de-AT" dirty="0" smtClean="0"/>
              <a:t> 100 ETF – Barclays Bank</a:t>
            </a:r>
          </a:p>
          <a:p>
            <a:pPr lvl="1">
              <a:lnSpc>
                <a:spcPct val="170000"/>
              </a:lnSpc>
            </a:pPr>
            <a:r>
              <a:rPr lang="de-AT" dirty="0" smtClean="0"/>
              <a:t>Nikkei 225 ETF – Hypo Real Estate</a:t>
            </a:r>
          </a:p>
          <a:p>
            <a:pPr>
              <a:lnSpc>
                <a:spcPct val="170000"/>
              </a:lnSpc>
            </a:pPr>
            <a:r>
              <a:rPr lang="de-AT" dirty="0" smtClean="0"/>
              <a:t>Memory Coupon</a:t>
            </a:r>
          </a:p>
          <a:p>
            <a:pPr lvl="1">
              <a:lnSpc>
                <a:spcPct val="170000"/>
              </a:lnSpc>
            </a:pPr>
            <a:r>
              <a:rPr lang="de-AT" dirty="0" smtClean="0"/>
              <a:t>6,1% Fix</a:t>
            </a:r>
          </a:p>
        </p:txBody>
      </p:sp>
    </p:spTree>
    <p:extLst>
      <p:ext uri="{BB962C8B-B14F-4D97-AF65-F5344CB8AC3E}">
        <p14:creationId xmlns:p14="http://schemas.microsoft.com/office/powerpoint/2010/main" val="249339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Mathematical</a:t>
            </a:r>
            <a:r>
              <a:rPr lang="de-AT" dirty="0" smtClean="0"/>
              <a:t> Formular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62500" lnSpcReduction="20000"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fr-FR" dirty="0"/>
              <a:t>max(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fr-FR" dirty="0"/>
              <a:t>	0%;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fr-FR" dirty="0"/>
              <a:t>	(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fr-FR" dirty="0"/>
              <a:t>	0,4 *  </a:t>
            </a:r>
            <a:r>
              <a:rPr lang="fr-FR" dirty="0" err="1"/>
              <a:t>date_sum</a:t>
            </a:r>
            <a:r>
              <a:rPr lang="fr-FR" dirty="0"/>
              <a:t>[T = 9.7.1999 .. 9.7.2017;1y] (  min ( max ( 0; (x1[T]/x1[T-1y]-1) ); 0,25) )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fr-FR" dirty="0"/>
              <a:t>	+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fr-FR" dirty="0"/>
              <a:t>	0,4 *  </a:t>
            </a:r>
            <a:r>
              <a:rPr lang="fr-FR" dirty="0" err="1"/>
              <a:t>date_sum</a:t>
            </a:r>
            <a:r>
              <a:rPr lang="fr-FR" dirty="0"/>
              <a:t>[T = 9.7.1999 .. 9.7.2017;1y] (  min ( max ( 0; (x2[T]/x2[T-1y]-1) ); 0,25) )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fr-FR" dirty="0"/>
              <a:t>	+	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fr-FR" dirty="0"/>
              <a:t>	0,2 *  </a:t>
            </a:r>
            <a:r>
              <a:rPr lang="fr-FR" dirty="0" err="1"/>
              <a:t>date_sum</a:t>
            </a:r>
            <a:r>
              <a:rPr lang="fr-FR" dirty="0"/>
              <a:t>[T = 9.7.1999 .. 9.7.2017;1y] (  min ( max ( 0; (x3[T]/x3[T-1y]-1) ); 0,25) )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fr-FR" dirty="0"/>
              <a:t>	) - 308,02%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fr-FR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847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Risk</a:t>
            </a:r>
            <a:r>
              <a:rPr lang="de-AT" dirty="0" smtClean="0"/>
              <a:t> Brainstorming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85000" lnSpcReduction="20000"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de-AT" dirty="0" smtClean="0"/>
              <a:t>Asset Currency USD -&gt; FX </a:t>
            </a:r>
            <a:r>
              <a:rPr lang="de-AT" dirty="0" err="1" smtClean="0"/>
              <a:t>Risk</a:t>
            </a:r>
            <a:endParaRPr lang="de-AT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de-AT" dirty="0" smtClean="0"/>
              <a:t>20Y/2Y USD Swap -&gt; IR </a:t>
            </a:r>
            <a:r>
              <a:rPr lang="de-AT" dirty="0" err="1" smtClean="0"/>
              <a:t>Risk</a:t>
            </a:r>
            <a:endParaRPr lang="de-AT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de-AT" dirty="0" smtClean="0"/>
              <a:t>ETF: Barclays/German Bank/ BNP Paribas -&gt; </a:t>
            </a:r>
            <a:r>
              <a:rPr lang="de-AT" dirty="0" err="1" smtClean="0"/>
              <a:t>Credit</a:t>
            </a:r>
            <a:r>
              <a:rPr lang="de-AT" dirty="0" smtClean="0"/>
              <a:t> </a:t>
            </a:r>
            <a:r>
              <a:rPr lang="de-AT" dirty="0" err="1" smtClean="0"/>
              <a:t>Risk</a:t>
            </a:r>
            <a:endParaRPr lang="de-AT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de-AT" dirty="0" err="1" smtClean="0"/>
              <a:t>Liquidity</a:t>
            </a:r>
            <a:r>
              <a:rPr lang="de-AT" dirty="0" smtClean="0"/>
              <a:t> </a:t>
            </a:r>
            <a:r>
              <a:rPr lang="de-AT" dirty="0" err="1" smtClean="0"/>
              <a:t>Risk</a:t>
            </a:r>
            <a:endParaRPr lang="de-AT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de-AT" dirty="0" err="1" smtClean="0"/>
              <a:t>Pricing</a:t>
            </a:r>
            <a:r>
              <a:rPr lang="de-AT" dirty="0" smtClean="0"/>
              <a:t> Model(s) ??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de-AT" dirty="0" smtClean="0"/>
              <a:t>Hull White Model (Option </a:t>
            </a:r>
            <a:r>
              <a:rPr lang="de-AT" dirty="0" err="1" smtClean="0"/>
              <a:t>Pricing</a:t>
            </a:r>
            <a:r>
              <a:rPr lang="de-AT" dirty="0" smtClean="0"/>
              <a:t>)</a:t>
            </a:r>
          </a:p>
          <a:p>
            <a:pPr lvl="2">
              <a:lnSpc>
                <a:spcPct val="150000"/>
              </a:lnSpc>
              <a:buFont typeface="Arial" pitchFamily="34" charset="0"/>
              <a:buChar char="•"/>
            </a:pPr>
            <a:r>
              <a:rPr lang="de-AT" dirty="0" smtClean="0"/>
              <a:t>1 </a:t>
            </a:r>
            <a:r>
              <a:rPr lang="de-AT" dirty="0" err="1" smtClean="0"/>
              <a:t>Factor</a:t>
            </a:r>
            <a:r>
              <a:rPr lang="de-AT" dirty="0" smtClean="0"/>
              <a:t> (1 Discount </a:t>
            </a:r>
            <a:r>
              <a:rPr lang="de-AT" dirty="0" err="1" smtClean="0"/>
              <a:t>Curve</a:t>
            </a:r>
            <a:r>
              <a:rPr lang="de-AT" dirty="0" smtClean="0"/>
              <a:t> – 1 Currency)</a:t>
            </a:r>
          </a:p>
          <a:p>
            <a:pPr lvl="2">
              <a:lnSpc>
                <a:spcPct val="150000"/>
              </a:lnSpc>
              <a:buFont typeface="Arial" pitchFamily="34" charset="0"/>
              <a:buChar char="•"/>
            </a:pPr>
            <a:r>
              <a:rPr lang="de-AT" dirty="0" smtClean="0"/>
              <a:t>2 </a:t>
            </a:r>
            <a:r>
              <a:rPr lang="de-AT" dirty="0" err="1" smtClean="0"/>
              <a:t>Factor</a:t>
            </a:r>
            <a:r>
              <a:rPr lang="de-AT" dirty="0" smtClean="0"/>
              <a:t> (2 Discount </a:t>
            </a:r>
            <a:r>
              <a:rPr lang="de-AT" dirty="0" err="1" smtClean="0"/>
              <a:t>Curve</a:t>
            </a:r>
            <a:r>
              <a:rPr lang="de-AT" dirty="0" smtClean="0"/>
              <a:t> – 2 </a:t>
            </a:r>
            <a:r>
              <a:rPr lang="de-AT" dirty="0" err="1" smtClean="0"/>
              <a:t>Currencies</a:t>
            </a:r>
            <a:r>
              <a:rPr lang="de-AT" dirty="0" smtClean="0"/>
              <a:t>)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de-AT" dirty="0" err="1" smtClean="0"/>
              <a:t>Multifactor</a:t>
            </a:r>
            <a:r>
              <a:rPr lang="de-AT" dirty="0" smtClean="0"/>
              <a:t> Monte Carlo (Index Simulation)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de-AT" dirty="0" smtClean="0"/>
              <a:t>Libor Market (LIBOR </a:t>
            </a:r>
            <a:r>
              <a:rPr lang="de-AT" dirty="0" err="1" smtClean="0"/>
              <a:t>connected</a:t>
            </a:r>
            <a:r>
              <a:rPr lang="de-AT" dirty="0" smtClean="0"/>
              <a:t> Interest </a:t>
            </a:r>
            <a:r>
              <a:rPr lang="de-AT" dirty="0" err="1" smtClean="0"/>
              <a:t>derivatitves</a:t>
            </a:r>
            <a:r>
              <a:rPr lang="de-AT" dirty="0" smtClean="0"/>
              <a:t> – </a:t>
            </a:r>
            <a:r>
              <a:rPr lang="de-AT" dirty="0" err="1" smtClean="0"/>
              <a:t>exotic</a:t>
            </a:r>
            <a:r>
              <a:rPr lang="de-AT" dirty="0" smtClean="0"/>
              <a:t> </a:t>
            </a:r>
            <a:r>
              <a:rPr lang="de-AT" dirty="0" err="1" smtClean="0"/>
              <a:t>option</a:t>
            </a:r>
            <a:r>
              <a:rPr lang="de-AT" dirty="0" smtClean="0"/>
              <a:t> </a:t>
            </a:r>
            <a:r>
              <a:rPr lang="de-AT" dirty="0" err="1" smtClean="0"/>
              <a:t>pricing</a:t>
            </a:r>
            <a:r>
              <a:rPr lang="de-AT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84302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Plain</a:t>
            </a:r>
            <a:r>
              <a:rPr lang="de-AT" dirty="0" smtClean="0"/>
              <a:t> </a:t>
            </a:r>
            <a:r>
              <a:rPr lang="de-AT" dirty="0" err="1" smtClean="0"/>
              <a:t>Vanilla</a:t>
            </a:r>
            <a:r>
              <a:rPr lang="de-AT" dirty="0" smtClean="0"/>
              <a:t> </a:t>
            </a:r>
            <a:r>
              <a:rPr lang="de-AT" dirty="0" err="1" smtClean="0"/>
              <a:t>Pricing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de-AT" dirty="0" err="1" smtClean="0"/>
              <a:t>One</a:t>
            </a:r>
            <a:r>
              <a:rPr lang="de-AT" dirty="0" smtClean="0"/>
              <a:t> Interest </a:t>
            </a:r>
            <a:r>
              <a:rPr lang="de-AT" dirty="0" err="1" smtClean="0"/>
              <a:t>Curve</a:t>
            </a:r>
            <a:endParaRPr lang="de-AT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de-AT" dirty="0" err="1" smtClean="0"/>
              <a:t>One</a:t>
            </a:r>
            <a:r>
              <a:rPr lang="de-AT" dirty="0" smtClean="0"/>
              <a:t> Forward Rate </a:t>
            </a:r>
            <a:r>
              <a:rPr lang="de-AT" dirty="0" err="1" smtClean="0"/>
              <a:t>Calculation</a:t>
            </a:r>
            <a:endParaRPr lang="de-AT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de-AT" dirty="0" err="1" smtClean="0"/>
              <a:t>No</a:t>
            </a:r>
            <a:r>
              <a:rPr lang="de-AT" dirty="0" smtClean="0"/>
              <a:t> </a:t>
            </a:r>
            <a:r>
              <a:rPr lang="de-AT" dirty="0" err="1" smtClean="0"/>
              <a:t>Precise</a:t>
            </a:r>
            <a:r>
              <a:rPr lang="de-AT" dirty="0" smtClean="0"/>
              <a:t> Option </a:t>
            </a:r>
            <a:r>
              <a:rPr lang="de-AT" dirty="0" err="1" smtClean="0"/>
              <a:t>Right</a:t>
            </a:r>
            <a:r>
              <a:rPr lang="de-AT" dirty="0" smtClean="0"/>
              <a:t> </a:t>
            </a:r>
            <a:r>
              <a:rPr lang="de-AT" dirty="0" err="1" smtClean="0"/>
              <a:t>Pricing</a:t>
            </a:r>
            <a:endParaRPr lang="de-AT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de-AT" dirty="0" err="1" smtClean="0"/>
              <a:t>No</a:t>
            </a:r>
            <a:r>
              <a:rPr lang="de-AT" dirty="0" smtClean="0"/>
              <a:t> </a:t>
            </a:r>
            <a:r>
              <a:rPr lang="de-AT" dirty="0" err="1" smtClean="0"/>
              <a:t>Expected</a:t>
            </a:r>
            <a:r>
              <a:rPr lang="de-AT" dirty="0" smtClean="0"/>
              <a:t> Loss </a:t>
            </a:r>
            <a:r>
              <a:rPr lang="de-AT" dirty="0" err="1" smtClean="0"/>
              <a:t>Calculation</a:t>
            </a:r>
            <a:r>
              <a:rPr lang="de-AT" dirty="0" smtClean="0"/>
              <a:t> due </a:t>
            </a:r>
            <a:r>
              <a:rPr lang="de-AT" dirty="0" err="1" smtClean="0"/>
              <a:t>to</a:t>
            </a:r>
            <a:r>
              <a:rPr lang="de-AT" dirty="0" smtClean="0"/>
              <a:t> </a:t>
            </a:r>
            <a:r>
              <a:rPr lang="de-AT" dirty="0" err="1" smtClean="0"/>
              <a:t>credit</a:t>
            </a:r>
            <a:r>
              <a:rPr lang="de-AT" dirty="0" smtClean="0"/>
              <a:t> </a:t>
            </a:r>
            <a:r>
              <a:rPr lang="de-AT" dirty="0" err="1" smtClean="0"/>
              <a:t>risk</a:t>
            </a:r>
            <a:endParaRPr lang="de-AT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de-AT" dirty="0" err="1" smtClean="0"/>
              <a:t>No</a:t>
            </a:r>
            <a:r>
              <a:rPr lang="de-AT" dirty="0" smtClean="0"/>
              <a:t> Forward Stripping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Yield</a:t>
            </a:r>
            <a:r>
              <a:rPr lang="de-AT" dirty="0" smtClean="0"/>
              <a:t> Curves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de-AT" b="1" dirty="0" err="1" smtClean="0"/>
              <a:t>Use</a:t>
            </a:r>
            <a:r>
              <a:rPr lang="de-AT" b="1" dirty="0" smtClean="0"/>
              <a:t> </a:t>
            </a:r>
            <a:r>
              <a:rPr lang="de-AT" b="1" dirty="0" err="1" smtClean="0"/>
              <a:t>of</a:t>
            </a:r>
            <a:r>
              <a:rPr lang="de-AT" b="1" dirty="0" smtClean="0"/>
              <a:t> </a:t>
            </a:r>
            <a:r>
              <a:rPr lang="de-AT" b="1" dirty="0" err="1" smtClean="0"/>
              <a:t>Quoted</a:t>
            </a:r>
            <a:r>
              <a:rPr lang="de-AT" b="1" dirty="0" smtClean="0"/>
              <a:t> </a:t>
            </a:r>
            <a:r>
              <a:rPr lang="de-AT" b="1" dirty="0" err="1" smtClean="0"/>
              <a:t>Issuer</a:t>
            </a:r>
            <a:r>
              <a:rPr lang="de-AT" b="1" dirty="0" smtClean="0"/>
              <a:t> </a:t>
            </a:r>
            <a:r>
              <a:rPr lang="de-AT" b="1" dirty="0" err="1" smtClean="0"/>
              <a:t>Pricing</a:t>
            </a:r>
            <a:endParaRPr lang="de-AT" b="1" dirty="0" smtClean="0"/>
          </a:p>
        </p:txBody>
      </p:sp>
    </p:spTree>
    <p:extLst>
      <p:ext uri="{BB962C8B-B14F-4D97-AF65-F5344CB8AC3E}">
        <p14:creationId xmlns:p14="http://schemas.microsoft.com/office/powerpoint/2010/main" val="119472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Approximative </a:t>
            </a:r>
            <a:r>
              <a:rPr lang="de-AT" dirty="0" err="1" smtClean="0"/>
              <a:t>Perfect</a:t>
            </a:r>
            <a:r>
              <a:rPr lang="de-AT" dirty="0" smtClean="0"/>
              <a:t> </a:t>
            </a:r>
            <a:r>
              <a:rPr lang="de-AT" dirty="0" err="1" smtClean="0"/>
              <a:t>Pricing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de-AT" dirty="0" err="1" smtClean="0"/>
              <a:t>Identification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Risks</a:t>
            </a:r>
            <a:r>
              <a:rPr lang="de-AT" dirty="0" smtClean="0"/>
              <a:t> / </a:t>
            </a:r>
            <a:r>
              <a:rPr lang="de-AT" dirty="0" err="1" smtClean="0"/>
              <a:t>Pricing</a:t>
            </a:r>
            <a:r>
              <a:rPr lang="de-AT" dirty="0" smtClean="0"/>
              <a:t> </a:t>
            </a:r>
            <a:r>
              <a:rPr lang="de-AT" dirty="0" err="1" smtClean="0"/>
              <a:t>booster</a:t>
            </a:r>
            <a:endParaRPr lang="de-AT" dirty="0" smtClean="0"/>
          </a:p>
          <a:p>
            <a:pPr lvl="1">
              <a:lnSpc>
                <a:spcPct val="150000"/>
              </a:lnSpc>
            </a:pPr>
            <a:r>
              <a:rPr lang="de-AT" dirty="0" smtClean="0"/>
              <a:t>FX</a:t>
            </a:r>
          </a:p>
          <a:p>
            <a:pPr lvl="1">
              <a:lnSpc>
                <a:spcPct val="150000"/>
              </a:lnSpc>
            </a:pPr>
            <a:r>
              <a:rPr lang="de-AT" dirty="0" smtClean="0"/>
              <a:t>IR </a:t>
            </a:r>
            <a:r>
              <a:rPr lang="de-AT" dirty="0" err="1" smtClean="0"/>
              <a:t>Risk</a:t>
            </a:r>
            <a:endParaRPr lang="de-AT" dirty="0" smtClean="0"/>
          </a:p>
          <a:p>
            <a:pPr lvl="1">
              <a:lnSpc>
                <a:spcPct val="150000"/>
              </a:lnSpc>
            </a:pPr>
            <a:r>
              <a:rPr lang="de-AT" dirty="0" err="1" smtClean="0"/>
              <a:t>Credit</a:t>
            </a:r>
            <a:r>
              <a:rPr lang="de-AT" dirty="0" smtClean="0"/>
              <a:t> </a:t>
            </a:r>
            <a:r>
              <a:rPr lang="de-AT" dirty="0" err="1" smtClean="0"/>
              <a:t>Risk</a:t>
            </a:r>
            <a:endParaRPr lang="de-AT" dirty="0" smtClean="0"/>
          </a:p>
          <a:p>
            <a:pPr lvl="1">
              <a:lnSpc>
                <a:spcPct val="150000"/>
              </a:lnSpc>
            </a:pPr>
            <a:r>
              <a:rPr lang="de-AT" dirty="0" err="1" smtClean="0"/>
              <a:t>Liquidity</a:t>
            </a:r>
            <a:r>
              <a:rPr lang="de-AT" dirty="0" smtClean="0"/>
              <a:t> </a:t>
            </a:r>
            <a:r>
              <a:rPr lang="de-AT" dirty="0" err="1" smtClean="0"/>
              <a:t>Risk</a:t>
            </a:r>
            <a:endParaRPr lang="de-AT" dirty="0" smtClean="0"/>
          </a:p>
        </p:txBody>
      </p:sp>
    </p:spTree>
    <p:extLst>
      <p:ext uri="{BB962C8B-B14F-4D97-AF65-F5344CB8AC3E}">
        <p14:creationId xmlns:p14="http://schemas.microsoft.com/office/powerpoint/2010/main" val="110024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Identification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Mathematic</a:t>
            </a:r>
            <a:r>
              <a:rPr lang="de-AT" dirty="0"/>
              <a:t> </a:t>
            </a:r>
            <a:r>
              <a:rPr lang="de-AT" dirty="0" err="1"/>
              <a:t>Pricing</a:t>
            </a:r>
            <a:r>
              <a:rPr lang="de-AT" dirty="0"/>
              <a:t> </a:t>
            </a:r>
            <a:r>
              <a:rPr lang="de-AT" dirty="0" smtClean="0"/>
              <a:t>Models incl. Data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68762"/>
            <a:ext cx="4042792" cy="4857403"/>
          </a:xfrm>
        </p:spPr>
        <p:txBody>
          <a:bodyPr>
            <a:normAutofit fontScale="92500" lnSpcReduction="10000"/>
          </a:bodyPr>
          <a:lstStyle/>
          <a:p>
            <a:pPr lvl="1">
              <a:lnSpc>
                <a:spcPct val="170000"/>
              </a:lnSpc>
            </a:pPr>
            <a:r>
              <a:rPr lang="de-AT" dirty="0" err="1" smtClean="0"/>
              <a:t>Multitfactor</a:t>
            </a:r>
            <a:r>
              <a:rPr lang="de-AT" dirty="0" smtClean="0"/>
              <a:t> </a:t>
            </a:r>
            <a:r>
              <a:rPr lang="de-AT" dirty="0"/>
              <a:t>Monte Carlo Simulation</a:t>
            </a:r>
          </a:p>
          <a:p>
            <a:pPr marL="1371600" lvl="2" indent="-457200">
              <a:lnSpc>
                <a:spcPct val="170000"/>
              </a:lnSpc>
              <a:buFont typeface="+mj-lt"/>
              <a:buAutoNum type="arabicPeriod"/>
            </a:pPr>
            <a:r>
              <a:rPr lang="de-AT" dirty="0" err="1"/>
              <a:t>Implied</a:t>
            </a:r>
            <a:r>
              <a:rPr lang="de-AT" dirty="0"/>
              <a:t> </a:t>
            </a:r>
            <a:r>
              <a:rPr lang="de-AT" dirty="0" err="1" smtClean="0"/>
              <a:t>Volatilities</a:t>
            </a:r>
            <a:endParaRPr lang="de-AT" dirty="0"/>
          </a:p>
          <a:p>
            <a:pPr marL="1371600" lvl="2" indent="-457200">
              <a:lnSpc>
                <a:spcPct val="170000"/>
              </a:lnSpc>
              <a:buFont typeface="+mj-lt"/>
              <a:buAutoNum type="arabicPeriod"/>
            </a:pPr>
            <a:r>
              <a:rPr lang="de-AT" dirty="0" err="1"/>
              <a:t>Historic</a:t>
            </a:r>
            <a:r>
              <a:rPr lang="de-AT" dirty="0"/>
              <a:t> </a:t>
            </a:r>
            <a:r>
              <a:rPr lang="de-AT" dirty="0" err="1"/>
              <a:t>Volatilities</a:t>
            </a:r>
            <a:r>
              <a:rPr lang="de-AT" dirty="0"/>
              <a:t> (250D)</a:t>
            </a:r>
          </a:p>
          <a:p>
            <a:pPr lvl="1">
              <a:lnSpc>
                <a:spcPct val="170000"/>
              </a:lnSpc>
            </a:pPr>
            <a:r>
              <a:rPr lang="de-AT" dirty="0" smtClean="0"/>
              <a:t>Libor </a:t>
            </a:r>
            <a:r>
              <a:rPr lang="de-AT" dirty="0"/>
              <a:t>Market Model</a:t>
            </a:r>
          </a:p>
          <a:p>
            <a:pPr lvl="2">
              <a:lnSpc>
                <a:spcPct val="170000"/>
              </a:lnSpc>
            </a:pPr>
            <a:r>
              <a:rPr lang="de-AT" dirty="0" err="1"/>
              <a:t>Swaption</a:t>
            </a:r>
            <a:r>
              <a:rPr lang="de-AT" dirty="0"/>
              <a:t> </a:t>
            </a:r>
            <a:r>
              <a:rPr lang="de-AT" dirty="0" err="1"/>
              <a:t>Vola</a:t>
            </a:r>
            <a:endParaRPr lang="de-AT" dirty="0"/>
          </a:p>
          <a:p>
            <a:pPr lvl="2">
              <a:lnSpc>
                <a:spcPct val="170000"/>
              </a:lnSpc>
            </a:pPr>
            <a:r>
              <a:rPr lang="de-AT" dirty="0"/>
              <a:t>Caption </a:t>
            </a:r>
            <a:r>
              <a:rPr lang="de-AT" dirty="0" err="1"/>
              <a:t>Vola</a:t>
            </a:r>
            <a:endParaRPr lang="de-AT" dirty="0"/>
          </a:p>
          <a:p>
            <a:pPr lvl="2">
              <a:lnSpc>
                <a:spcPct val="170000"/>
              </a:lnSpc>
            </a:pPr>
            <a:r>
              <a:rPr lang="de-AT" dirty="0" err="1" smtClean="0"/>
              <a:t>Correlation</a:t>
            </a:r>
            <a:endParaRPr lang="de-AT" dirty="0"/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4788024" y="1268760"/>
            <a:ext cx="4042792" cy="48574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20000"/>
              <a:buFont typeface="Arial" pitchFamily="34" charset="0"/>
              <a:buChar char="-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20000"/>
              <a:buFont typeface="Arial" pitchFamily="34" charset="0"/>
              <a:buChar char="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70000"/>
              </a:lnSpc>
            </a:pPr>
            <a:r>
              <a:rPr lang="de-AT" dirty="0"/>
              <a:t>Hull White Model</a:t>
            </a:r>
          </a:p>
          <a:p>
            <a:pPr lvl="2">
              <a:lnSpc>
                <a:spcPct val="150000"/>
              </a:lnSpc>
            </a:pPr>
            <a:r>
              <a:rPr lang="de-AT" sz="1700" dirty="0" err="1"/>
              <a:t>Swaption</a:t>
            </a:r>
            <a:r>
              <a:rPr lang="de-AT" sz="1700" dirty="0"/>
              <a:t> </a:t>
            </a:r>
            <a:r>
              <a:rPr lang="de-AT" sz="1700" dirty="0" err="1"/>
              <a:t>Vola</a:t>
            </a:r>
            <a:endParaRPr lang="de-AT" sz="1700" dirty="0"/>
          </a:p>
          <a:p>
            <a:pPr lvl="1">
              <a:lnSpc>
                <a:spcPct val="170000"/>
              </a:lnSpc>
            </a:pPr>
            <a:r>
              <a:rPr lang="de-AT" dirty="0"/>
              <a:t>ISDA Standard</a:t>
            </a:r>
          </a:p>
          <a:p>
            <a:pPr marL="1257300" lvl="2" indent="-342900">
              <a:lnSpc>
                <a:spcPct val="150000"/>
              </a:lnSpc>
              <a:buFont typeface="+mj-lt"/>
              <a:buAutoNum type="arabicPeriod"/>
            </a:pPr>
            <a:r>
              <a:rPr lang="de-AT" sz="1700" dirty="0" err="1"/>
              <a:t>Issuer</a:t>
            </a:r>
            <a:r>
              <a:rPr lang="de-AT" sz="1700" dirty="0"/>
              <a:t> CDS </a:t>
            </a:r>
            <a:r>
              <a:rPr lang="de-AT" sz="1700" dirty="0" err="1"/>
              <a:t>Curve</a:t>
            </a:r>
            <a:endParaRPr lang="de-AT" sz="1700" dirty="0"/>
          </a:p>
          <a:p>
            <a:pPr marL="1257300" lvl="2" indent="-342900">
              <a:lnSpc>
                <a:spcPct val="150000"/>
              </a:lnSpc>
              <a:buFont typeface="+mj-lt"/>
              <a:buAutoNum type="arabicPeriod"/>
            </a:pPr>
            <a:r>
              <a:rPr lang="de-AT" sz="1700" dirty="0"/>
              <a:t>Branche CDS </a:t>
            </a:r>
            <a:r>
              <a:rPr lang="de-AT" sz="1700" dirty="0" err="1"/>
              <a:t>Curve</a:t>
            </a:r>
            <a:endParaRPr lang="de-AT" sz="1700" dirty="0"/>
          </a:p>
          <a:p>
            <a:pPr marL="1257300" lvl="2" indent="-342900">
              <a:lnSpc>
                <a:spcPct val="150000"/>
              </a:lnSpc>
              <a:buFont typeface="+mj-lt"/>
              <a:buAutoNum type="arabicPeriod"/>
            </a:pPr>
            <a:r>
              <a:rPr lang="de-AT" sz="1700" dirty="0"/>
              <a:t>Proxy CDS </a:t>
            </a:r>
            <a:r>
              <a:rPr lang="de-AT" sz="1700" dirty="0" err="1"/>
              <a:t>Curve</a:t>
            </a:r>
            <a:endParaRPr lang="de-AT" sz="1700" dirty="0"/>
          </a:p>
          <a:p>
            <a:pPr lvl="2">
              <a:lnSpc>
                <a:spcPct val="150000"/>
              </a:lnSpc>
            </a:pPr>
            <a:r>
              <a:rPr lang="de-AT" sz="1700" dirty="0" err="1"/>
              <a:t>Recovery</a:t>
            </a:r>
            <a:r>
              <a:rPr lang="de-AT" sz="1700" dirty="0"/>
              <a:t> Rate</a:t>
            </a:r>
          </a:p>
          <a:p>
            <a:pPr lvl="2">
              <a:lnSpc>
                <a:spcPct val="170000"/>
              </a:lnSpc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03459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Payoff</a:t>
            </a:r>
            <a:r>
              <a:rPr lang="de-AT" dirty="0" smtClean="0"/>
              <a:t> </a:t>
            </a:r>
            <a:r>
              <a:rPr lang="de-AT" dirty="0" err="1" smtClean="0"/>
              <a:t>Structure</a:t>
            </a:r>
            <a:endParaRPr lang="en-US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6182103"/>
              </p:ext>
            </p:extLst>
          </p:nvPr>
        </p:nvGraphicFramePr>
        <p:xfrm>
          <a:off x="457201" y="1916830"/>
          <a:ext cx="8229599" cy="302434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786454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dirty="0" err="1" smtClean="0">
                          <a:effectLst/>
                        </a:rPr>
                        <a:t>Cashflows</a:t>
                      </a:r>
                      <a:r>
                        <a:rPr lang="en-US" sz="1900" u="none" strike="noStrike" dirty="0" smtClean="0">
                          <a:effectLst/>
                        </a:rPr>
                        <a:t> </a:t>
                      </a:r>
                      <a:r>
                        <a:rPr lang="en-US" sz="1900" u="none" strike="noStrike" dirty="0">
                          <a:effectLst/>
                        </a:rPr>
                        <a:t>: </a:t>
                      </a:r>
                      <a:r>
                        <a:rPr lang="en-US" sz="1900" u="none" strike="noStrike" dirty="0" err="1" smtClean="0">
                          <a:effectLst/>
                        </a:rPr>
                        <a:t>Presentation_Treasury_Club</a:t>
                      </a:r>
                      <a:endParaRPr lang="en-US" sz="1900" b="1" i="1" u="none" strike="noStrike" dirty="0">
                        <a:effectLst/>
                        <a:latin typeface="Arial"/>
                      </a:endParaRPr>
                    </a:p>
                  </a:txBody>
                  <a:tcPr marL="8997" marR="8997" marT="89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4538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8997" marR="8997" marT="89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8997" marR="8997" marT="89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8997" marR="8997" marT="89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8997" marR="8997" marT="89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8997" marR="8997" marT="89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8997" marR="8997" marT="89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8997" marR="8997" marT="8997" marB="0" anchor="b"/>
                </a:tc>
              </a:tr>
              <a:tr h="2045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Title</a:t>
                      </a:r>
                      <a:endParaRPr lang="en-US" sz="9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97" marR="8997" marT="89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Start Date</a:t>
                      </a:r>
                      <a:endParaRPr lang="en-US" sz="9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97" marR="8997" marT="89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End Date</a:t>
                      </a:r>
                      <a:endParaRPr lang="en-US" sz="9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97" marR="8997" marT="89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Fix Date</a:t>
                      </a:r>
                      <a:endParaRPr lang="en-US" sz="9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97" marR="8997" marT="89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Pay Date</a:t>
                      </a:r>
                      <a:endParaRPr lang="en-US" sz="9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97" marR="8997" marT="89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Act.Amount</a:t>
                      </a:r>
                      <a:endParaRPr lang="en-US" sz="9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97" marR="8997" marT="89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Coupon</a:t>
                      </a:r>
                      <a:endParaRPr lang="en-US" sz="9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97" marR="8997" marT="8997" marB="0" anchor="b"/>
                </a:tc>
              </a:tr>
              <a:tr h="20453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Payoff : zero / 20</a:t>
                      </a:r>
                      <a:endParaRPr lang="en-US" sz="900" b="0" i="0" u="none" strike="noStrike" dirty="0">
                        <a:effectLst/>
                        <a:latin typeface="Arial"/>
                      </a:endParaRPr>
                    </a:p>
                  </a:txBody>
                  <a:tcPr marL="8997" marR="8997" marT="89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09.07.2017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8997" marR="8997" marT="89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09.07.2017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8997" marR="8997" marT="89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09.07.2017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8997" marR="8997" marT="89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09.07.2017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8997" marR="8997" marT="89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30.802.948,810000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8997" marR="8997" marT="89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1,0000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8997" marR="8997" marT="8997" marB="0" anchor="b"/>
                </a:tc>
              </a:tr>
              <a:tr h="39704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Payoff : Basketoption / 1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8997" marR="8997" marT="89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09.07.2017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8997" marR="8997" marT="89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09.07.2017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8997" marR="8997" marT="89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09.07.2017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8997" marR="8997" marT="89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09.07.2017</a:t>
                      </a:r>
                      <a:endParaRPr lang="en-US" sz="900" b="0" i="0" u="none" strike="noStrike" dirty="0">
                        <a:effectLst/>
                        <a:latin typeface="Arial"/>
                      </a:endParaRPr>
                    </a:p>
                  </a:txBody>
                  <a:tcPr marL="8997" marR="8997" marT="89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10.000.000,000000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8997" marR="8997" marT="89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0,0000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8997" marR="8997" marT="8997" marB="0" anchor="b"/>
                </a:tc>
              </a:tr>
              <a:tr h="204538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8997" marR="8997" marT="89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8997" marR="8997" marT="89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8997" marR="8997" marT="89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8997" marR="8997" marT="89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8997" marR="8997" marT="89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8997" marR="8997" marT="89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8997" marR="8997" marT="8997" marB="0" anchor="b"/>
                </a:tc>
              </a:tr>
              <a:tr h="204538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8997" marR="8997" marT="89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8997" marR="8997" marT="89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8997" marR="8997" marT="89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effectLst/>
                        <a:latin typeface="Arial"/>
                      </a:endParaRPr>
                    </a:p>
                  </a:txBody>
                  <a:tcPr marL="8997" marR="8997" marT="89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effectLst/>
                        <a:latin typeface="Arial"/>
                      </a:endParaRPr>
                    </a:p>
                  </a:txBody>
                  <a:tcPr marL="8997" marR="8997" marT="89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8997" marR="8997" marT="89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8997" marR="8997" marT="8997" marB="0" anchor="b"/>
                </a:tc>
              </a:tr>
              <a:tr h="2045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Coup.Type</a:t>
                      </a:r>
                      <a:endParaRPr lang="en-US" sz="9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97" marR="8997" marT="89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Total Cashflow</a:t>
                      </a:r>
                      <a:endParaRPr lang="en-US" sz="9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97" marR="8997" marT="89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Rate Payment</a:t>
                      </a:r>
                      <a:endParaRPr lang="en-US" sz="9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97" marR="8997" marT="89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Amortisation</a:t>
                      </a:r>
                      <a:endParaRPr lang="en-US" sz="9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97" marR="8997" marT="89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Net Present Value</a:t>
                      </a:r>
                      <a:endParaRPr lang="en-US" sz="9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97" marR="8997" marT="89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Disc.Factor</a:t>
                      </a:r>
                      <a:endParaRPr lang="en-US" sz="9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97" marR="8997" marT="89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DT for Disc.Fac.</a:t>
                      </a:r>
                      <a:endParaRPr lang="en-US" sz="9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997" marR="8997" marT="8997" marB="0" anchor="b"/>
                </a:tc>
              </a:tr>
              <a:tr h="20453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Fix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8997" marR="8997" marT="89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30.802.948,810000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8997" marR="8997" marT="89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0,000000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8997" marR="8997" marT="89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30.802.948,810000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8997" marR="8997" marT="89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 dirty="0">
                          <a:effectLst/>
                        </a:rPr>
                        <a:t>27.084.312,680000</a:t>
                      </a:r>
                      <a:endParaRPr lang="en-US" sz="900" b="1" i="0" u="none" strike="noStrike" dirty="0">
                        <a:effectLst/>
                        <a:latin typeface="Arial"/>
                      </a:endParaRPr>
                    </a:p>
                  </a:txBody>
                  <a:tcPr marL="8997" marR="8997" marT="89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0,879277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8997" marR="8997" marT="89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5,664613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8997" marR="8997" marT="8997" marB="0" anchor="b"/>
                </a:tc>
              </a:tr>
              <a:tr h="20453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Floater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8997" marR="8997" marT="89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0,000000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8997" marR="8997" marT="89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0,000000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8997" marR="8997" marT="89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0,000000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8997" marR="8997" marT="89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 dirty="0">
                          <a:effectLst/>
                        </a:rPr>
                        <a:t>0,000000</a:t>
                      </a:r>
                      <a:endParaRPr lang="en-US" sz="900" b="1" i="0" u="none" strike="noStrike" dirty="0">
                        <a:effectLst/>
                        <a:latin typeface="Arial"/>
                      </a:endParaRPr>
                    </a:p>
                  </a:txBody>
                  <a:tcPr marL="8997" marR="8997" marT="89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0,879277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8997" marR="8997" marT="89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5,664613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8997" marR="8997" marT="8997" marB="0" anchor="b"/>
                </a:tc>
              </a:tr>
              <a:tr h="204538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8997" marR="8997" marT="89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8997" marR="8997" marT="89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8997" marR="8997" marT="89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8997" marR="8997" marT="89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 dirty="0">
                          <a:effectLst/>
                        </a:rPr>
                        <a:t>27.084.312,680000</a:t>
                      </a:r>
                      <a:endParaRPr lang="en-US" sz="900" b="1" i="0" u="none" strike="noStrike" dirty="0">
                        <a:effectLst/>
                        <a:latin typeface="Arial"/>
                      </a:endParaRPr>
                    </a:p>
                  </a:txBody>
                  <a:tcPr marL="8997" marR="8997" marT="89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8997" marR="8997" marT="89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effectLst/>
                        <a:latin typeface="Arial"/>
                      </a:endParaRPr>
                    </a:p>
                  </a:txBody>
                  <a:tcPr marL="8997" marR="8997" marT="8997" marB="0" anchor="b"/>
                </a:tc>
              </a:tr>
            </a:tbl>
          </a:graphicData>
        </a:graphic>
      </p:graphicFrame>
      <p:sp>
        <p:nvSpPr>
          <p:cNvPr id="3" name="Abgerundetes Rechteck 2"/>
          <p:cNvSpPr/>
          <p:nvPr/>
        </p:nvSpPr>
        <p:spPr>
          <a:xfrm>
            <a:off x="3851920" y="3921433"/>
            <a:ext cx="1440160" cy="1224136"/>
          </a:xfrm>
          <a:prstGeom prst="round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bgerundetes Rechteck 4"/>
          <p:cNvSpPr/>
          <p:nvPr/>
        </p:nvSpPr>
        <p:spPr>
          <a:xfrm>
            <a:off x="6300192" y="3933629"/>
            <a:ext cx="1440160" cy="1224136"/>
          </a:xfrm>
          <a:prstGeom prst="round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bgerundetes Rechteck 5"/>
          <p:cNvSpPr/>
          <p:nvPr/>
        </p:nvSpPr>
        <p:spPr>
          <a:xfrm>
            <a:off x="5076056" y="3912364"/>
            <a:ext cx="1440160" cy="122413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374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Zero </a:t>
            </a:r>
            <a:r>
              <a:rPr lang="de-AT" dirty="0" err="1" smtClean="0"/>
              <a:t>Structure</a:t>
            </a:r>
            <a:endParaRPr lang="en-US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9250287"/>
              </p:ext>
            </p:extLst>
          </p:nvPr>
        </p:nvGraphicFramePr>
        <p:xfrm>
          <a:off x="359532" y="1149314"/>
          <a:ext cx="8424936" cy="4559373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404156"/>
                <a:gridCol w="1404156"/>
                <a:gridCol w="1404156"/>
                <a:gridCol w="1404156"/>
                <a:gridCol w="1404156"/>
                <a:gridCol w="1404156"/>
              </a:tblGrid>
              <a:tr h="2171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Title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Start Date</a:t>
                      </a:r>
                      <a:endParaRPr lang="en-US" sz="10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End Date</a:t>
                      </a:r>
                      <a:endParaRPr lang="en-US" sz="10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Act.Amount</a:t>
                      </a:r>
                      <a:endParaRPr lang="en-US" sz="10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Net Present Value</a:t>
                      </a:r>
                      <a:endParaRPr lang="en-US" sz="10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Disc.Factor</a:t>
                      </a:r>
                      <a:endParaRPr lang="en-US" sz="10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1711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Payoff : zero / 1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09.07.1998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09.07.1998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10.000.000,000000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0,000000</a:t>
                      </a:r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1,000000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1711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Payoff : zero / 2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09.07.1999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09.07.1999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10.610.000,000000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0,000000</a:t>
                      </a:r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1,000000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1711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Payoff : zero / 3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09.07.2000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09.07.2000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11.257.210,000000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0,000000</a:t>
                      </a:r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1,000000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1711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Payoff : zero / 4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09.07.2001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09.07.2001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11.943.899,810000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0,000000</a:t>
                      </a:r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1,000000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1711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Payoff : zero / 5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09.07.2002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09.07.2002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12.672.477,700000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0,000000</a:t>
                      </a:r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1,000000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1711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Payoff : zero / 6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09.07.2003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09.07.2003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13.445.498,840000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0,000000</a:t>
                      </a:r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1,000000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1711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Payoff : zero / 7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09.07.2004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09.07.2004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14.265.674,270000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0,000000</a:t>
                      </a:r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1,000000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1711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Payoff : zero / 8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09.07.2005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09.07.2005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15.135.880,400000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0,000000</a:t>
                      </a:r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1,000000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1711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Payoff : zero / 9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09.07.2006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09.07.2006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16.059.169,100000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0,000000</a:t>
                      </a:r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1,000000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1711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Payoff : zero / 10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09.07.2007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09.07.2007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17.038.778,420000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0,000000</a:t>
                      </a:r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1,000000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1711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Payoff : zero / 11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09.07.2008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09.07.2008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18.078.143,900000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0,000000</a:t>
                      </a:r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1,000000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1711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Payoff : zero / 12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09.07.2009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09.07.2009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19.180.910,680000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0,000000</a:t>
                      </a:r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1,000000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1711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Payoff : zero / 13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09.07.2010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09.07.2010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20.350.946,230000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0,000000</a:t>
                      </a:r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1,000000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1711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Payoff : zero / 14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09.07.2011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09.07.2011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21.592.353,950000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0,000000</a:t>
                      </a:r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1,000000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1711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Payoff : zero / 15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09.07.2012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09.07.2012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22.909.487,540000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22.625.930,100000</a:t>
                      </a:r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0,987623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1711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Payoff : zero / 16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09.07.2013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09.07.2013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24.306.966,280000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23.667.850,810000</a:t>
                      </a:r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0,973706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1711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Payoff : zero / 17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09.07.2014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09.07.2014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25.789.691,220000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24.651.597,050000</a:t>
                      </a:r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0,955870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1711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Payoff : zero / 18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09.07.2015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09.07.2015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27.362.862,390000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effectLst/>
                        </a:rPr>
                        <a:t>25.549.325,130000</a:t>
                      </a:r>
                      <a:endParaRPr lang="en-US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0,933723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1711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Payoff : zero / 19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09.07.2016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09.07.2016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29.031.996,990000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26.348.404,780000</a:t>
                      </a:r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0,907564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1711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Payoff : zero / 20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09.07.2017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09.07.2017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30.802.948,810000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27.084.312,680000</a:t>
                      </a:r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0,879277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Abgerundetes Rechteck 2"/>
          <p:cNvSpPr/>
          <p:nvPr/>
        </p:nvSpPr>
        <p:spPr>
          <a:xfrm>
            <a:off x="2987824" y="5445224"/>
            <a:ext cx="3096344" cy="360040"/>
          </a:xfrm>
          <a:prstGeom prst="round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" name="Abgerundetes Rechteck 5"/>
          <p:cNvSpPr/>
          <p:nvPr/>
        </p:nvSpPr>
        <p:spPr>
          <a:xfrm>
            <a:off x="8028384" y="5445224"/>
            <a:ext cx="936104" cy="360040"/>
          </a:xfrm>
          <a:prstGeom prst="round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" name="Abgerundetes Rechteck 6"/>
          <p:cNvSpPr/>
          <p:nvPr/>
        </p:nvSpPr>
        <p:spPr>
          <a:xfrm>
            <a:off x="6084168" y="5445224"/>
            <a:ext cx="1584176" cy="36004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430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6" grpId="0" animBg="1"/>
      <p:bldP spid="6" grpId="1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Pricing</a:t>
            </a:r>
            <a:r>
              <a:rPr lang="de-AT" dirty="0" smtClean="0"/>
              <a:t> </a:t>
            </a:r>
            <a:r>
              <a:rPr lang="de-AT" dirty="0" err="1" smtClean="0"/>
              <a:t>Overview</a:t>
            </a:r>
            <a:r>
              <a:rPr lang="de-AT" dirty="0"/>
              <a:t> </a:t>
            </a:r>
            <a:r>
              <a:rPr lang="de-AT" dirty="0" smtClean="0"/>
              <a:t>excl</a:t>
            </a:r>
            <a:r>
              <a:rPr lang="de-AT" dirty="0" smtClean="0"/>
              <a:t>. EL</a:t>
            </a:r>
            <a:endParaRPr lang="en-US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9466572"/>
              </p:ext>
            </p:extLst>
          </p:nvPr>
        </p:nvGraphicFramePr>
        <p:xfrm>
          <a:off x="457200" y="1176590"/>
          <a:ext cx="8229600" cy="450987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243529">
                <a:tc gridSpan="8"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 err="1" smtClean="0">
                          <a:effectLst/>
                        </a:rPr>
                        <a:t>Presentation_Treasury_Club</a:t>
                      </a:r>
                      <a:endParaRPr lang="en-US" sz="1500" b="1" i="1" u="none" strike="noStrike" dirty="0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</a:tr>
              <a:tr h="118965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</a:tr>
              <a:tr h="118965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Name</a:t>
                      </a:r>
                      <a:endParaRPr lang="en-US" sz="1200" b="0" i="0" u="none" strike="noStrike" dirty="0">
                        <a:solidFill>
                          <a:srgbClr val="808080"/>
                        </a:solidFill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Presentation_Treasury_Club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Amount Type</a:t>
                      </a:r>
                      <a:endParaRPr lang="en-US" sz="1200" b="0" i="0" u="none" strike="noStrike">
                        <a:solidFill>
                          <a:srgbClr val="808080"/>
                        </a:solidFill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Local-Relative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Currency</a:t>
                      </a:r>
                      <a:endParaRPr lang="en-US" sz="1200" b="0" i="0" u="none" strike="noStrike">
                        <a:solidFill>
                          <a:srgbClr val="808080"/>
                        </a:solidFill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USD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</a:tr>
              <a:tr h="118965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Serial Number</a:t>
                      </a:r>
                      <a:endParaRPr lang="en-US" sz="1200" b="0" i="0" u="none" strike="noStrike" dirty="0">
                        <a:solidFill>
                          <a:srgbClr val="808080"/>
                        </a:solidFill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</a:rPr>
                        <a:t>Presentation_Treasury_Club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Action</a:t>
                      </a:r>
                      <a:endParaRPr lang="en-US" sz="1200" b="0" i="0" u="none" strike="noStrike">
                        <a:solidFill>
                          <a:srgbClr val="808080"/>
                        </a:solidFill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Long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</a:tr>
              <a:tr h="118965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Nominal Volume</a:t>
                      </a:r>
                      <a:endParaRPr lang="en-US" sz="1200" b="0" i="0" u="none" strike="noStrike">
                        <a:solidFill>
                          <a:srgbClr val="808080"/>
                        </a:solidFill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1,00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</a:tr>
              <a:tr h="118965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808080"/>
                        </a:solidFill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Notional Amount</a:t>
                      </a:r>
                      <a:endParaRPr lang="en-US" sz="1200" b="0" i="0" u="none" strike="noStrike">
                        <a:solidFill>
                          <a:srgbClr val="808080"/>
                        </a:solidFill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10.000.000,00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Accrued Interest</a:t>
                      </a:r>
                      <a:endParaRPr lang="en-US" sz="1200" b="0" i="0" u="none" strike="noStrike">
                        <a:solidFill>
                          <a:srgbClr val="808080"/>
                        </a:solidFill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254.527,28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</a:tr>
              <a:tr h="118965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Value Date</a:t>
                      </a:r>
                      <a:endParaRPr lang="en-US" sz="1200" b="0" i="0" u="none" strike="noStrike">
                        <a:solidFill>
                          <a:srgbClr val="808080"/>
                        </a:solidFill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09.11.2011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Base Point Value</a:t>
                      </a:r>
                      <a:endParaRPr lang="en-US" sz="1200" b="0" i="0" u="none" strike="noStrike" dirty="0">
                        <a:solidFill>
                          <a:srgbClr val="808080"/>
                        </a:solidFill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15.147,08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</a:tr>
              <a:tr h="118965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Maturity</a:t>
                      </a:r>
                      <a:endParaRPr lang="en-US" sz="1200" b="0" i="0" u="none" strike="noStrike">
                        <a:solidFill>
                          <a:srgbClr val="808080"/>
                        </a:solidFill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09.07.2017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Trading Type</a:t>
                      </a:r>
                      <a:endParaRPr lang="en-US" sz="1200" b="0" i="0" u="none" strike="noStrike">
                        <a:solidFill>
                          <a:srgbClr val="808080"/>
                        </a:solidFill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Bond-Like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</a:tr>
              <a:tr h="118965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Model Type</a:t>
                      </a:r>
                      <a:endParaRPr lang="en-US" sz="1200" b="0" i="0" u="none" strike="noStrike">
                        <a:solidFill>
                          <a:srgbClr val="808080"/>
                        </a:solidFill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MonteCarlo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</a:tr>
              <a:tr h="118965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Value Clean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Price Clean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Value Dirty</a:t>
                      </a:r>
                      <a:endParaRPr lang="en-US" sz="12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Price Dirty</a:t>
                      </a:r>
                      <a:endParaRPr lang="en-US" sz="12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</a:tr>
              <a:tr h="118965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Paid</a:t>
                      </a:r>
                      <a:endParaRPr lang="en-US" sz="12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0,00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0,00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0,00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0,00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Market Segment ID</a:t>
                      </a:r>
                      <a:endParaRPr lang="en-US" sz="1200" b="0" i="0" u="none" strike="noStrike">
                        <a:solidFill>
                          <a:srgbClr val="808080"/>
                        </a:solidFill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EUR-Swap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</a:tr>
              <a:tr h="118965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Market</a:t>
                      </a:r>
                      <a:endParaRPr lang="en-US" sz="12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27.084.312,68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270,84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effectLst/>
                          <a:latin typeface="+mj-lt"/>
                        </a:rPr>
                        <a:t>27.338.839,96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  <a:latin typeface="+mj-lt"/>
                        </a:rPr>
                        <a:t>273,38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</a:tr>
              <a:tr h="118965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Theoretical</a:t>
                      </a:r>
                      <a:endParaRPr lang="en-US" sz="12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27.084.312,68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270,84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27.338.839,96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  <a:latin typeface="+mj-lt"/>
                        </a:rPr>
                        <a:t>273,38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</a:tr>
              <a:tr h="118965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</a:tr>
              <a:tr h="1189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Number</a:t>
                      </a:r>
                      <a:endParaRPr lang="en-US" sz="12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Index Type</a:t>
                      </a:r>
                      <a:endParaRPr lang="en-US" sz="12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Index 1</a:t>
                      </a:r>
                      <a:endParaRPr lang="en-US" sz="12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Index 2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Dynamic</a:t>
                      </a:r>
                      <a:endParaRPr lang="en-US" sz="12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Market ID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Drift </a:t>
                      </a:r>
                      <a:r>
                        <a:rPr lang="en-US" sz="1200" u="none" strike="noStrike" dirty="0" err="1">
                          <a:effectLst/>
                        </a:rPr>
                        <a:t>Func</a:t>
                      </a:r>
                      <a:r>
                        <a:rPr lang="en-US" sz="1200" u="none" strike="noStrike" dirty="0">
                          <a:effectLst/>
                        </a:rPr>
                        <a:t>. ID-&gt;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Start Value-&gt;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Start Vola-&gt;</a:t>
                      </a:r>
                      <a:endParaRPr lang="en-US" sz="12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</a:tr>
              <a:tr h="11896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U1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None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0,00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</a:tr>
              <a:tr h="11896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U2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ST-Index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E100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*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EUR-Swap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2.038,87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0,38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</a:tr>
              <a:tr h="11896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U3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ST-Index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NKY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*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EUR-Swap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8.747,96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0,27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</a:tr>
              <a:tr h="11896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U4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ST-Index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S&amp;P 500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*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EUR-Swap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1.224,58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0,17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6998" marR="6998" marT="6998" marB="0" anchor="b"/>
                </a:tc>
              </a:tr>
            </a:tbl>
          </a:graphicData>
        </a:graphic>
      </p:graphicFrame>
      <p:sp>
        <p:nvSpPr>
          <p:cNvPr id="3" name="Abgerundetes Rechteck 2"/>
          <p:cNvSpPr/>
          <p:nvPr/>
        </p:nvSpPr>
        <p:spPr>
          <a:xfrm>
            <a:off x="5004048" y="2276872"/>
            <a:ext cx="1872208" cy="432048"/>
          </a:xfrm>
          <a:prstGeom prst="round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" name="Abgerundetes Rechteck 3"/>
          <p:cNvSpPr/>
          <p:nvPr/>
        </p:nvSpPr>
        <p:spPr>
          <a:xfrm>
            <a:off x="1259632" y="4509120"/>
            <a:ext cx="7488832" cy="1296144"/>
          </a:xfrm>
          <a:prstGeom prst="round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" name="Abgerundetes Rechteck 4"/>
          <p:cNvSpPr/>
          <p:nvPr/>
        </p:nvSpPr>
        <p:spPr>
          <a:xfrm>
            <a:off x="6876256" y="3140968"/>
            <a:ext cx="1800200" cy="360040"/>
          </a:xfrm>
          <a:prstGeom prst="round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" name="Abgerundetes Rechteck 6"/>
          <p:cNvSpPr/>
          <p:nvPr/>
        </p:nvSpPr>
        <p:spPr>
          <a:xfrm>
            <a:off x="6876256" y="3645024"/>
            <a:ext cx="1800200" cy="360040"/>
          </a:xfrm>
          <a:prstGeom prst="round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" name="Abgerundetes Rechteck 7"/>
          <p:cNvSpPr/>
          <p:nvPr/>
        </p:nvSpPr>
        <p:spPr>
          <a:xfrm>
            <a:off x="2267744" y="3320988"/>
            <a:ext cx="1800200" cy="104411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Abgerundetes Rechteck 9"/>
          <p:cNvSpPr/>
          <p:nvPr/>
        </p:nvSpPr>
        <p:spPr>
          <a:xfrm>
            <a:off x="2267744" y="3320988"/>
            <a:ext cx="3744416" cy="104411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Abgerundetes Rechteck 10"/>
          <p:cNvSpPr/>
          <p:nvPr/>
        </p:nvSpPr>
        <p:spPr>
          <a:xfrm>
            <a:off x="6804248" y="2096852"/>
            <a:ext cx="1944216" cy="104411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430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7" grpId="0" animBg="1"/>
      <p:bldP spid="7" grpId="1" animBg="1"/>
      <p:bldP spid="8" grpId="0" animBg="1"/>
      <p:bldP spid="8" grpId="1" animBg="1"/>
      <p:bldP spid="10" grpId="0" animBg="1"/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Pricing</a:t>
            </a:r>
            <a:r>
              <a:rPr lang="de-AT" dirty="0"/>
              <a:t> </a:t>
            </a:r>
            <a:r>
              <a:rPr lang="de-AT" dirty="0" err="1"/>
              <a:t>Overview</a:t>
            </a:r>
            <a:r>
              <a:rPr lang="de-AT" dirty="0"/>
              <a:t> </a:t>
            </a:r>
            <a:r>
              <a:rPr lang="de-AT" dirty="0" smtClean="0"/>
              <a:t>incl. </a:t>
            </a:r>
            <a:r>
              <a:rPr lang="de-AT" dirty="0"/>
              <a:t>EL</a:t>
            </a:r>
            <a:endParaRPr lang="en-US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189380"/>
              </p:ext>
            </p:extLst>
          </p:nvPr>
        </p:nvGraphicFramePr>
        <p:xfrm>
          <a:off x="457200" y="1124744"/>
          <a:ext cx="8229600" cy="162432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13383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>
                          <a:effectLst/>
                        </a:rPr>
                        <a:t>Value Date</a:t>
                      </a:r>
                      <a:endParaRPr lang="en-US" sz="1300" b="0" i="0" u="none" strike="noStrike" dirty="0">
                        <a:solidFill>
                          <a:srgbClr val="808080"/>
                        </a:solidFill>
                        <a:effectLst/>
                        <a:latin typeface="Arial"/>
                      </a:endParaRPr>
                    </a:p>
                  </a:txBody>
                  <a:tcPr marL="7873" marR="7873" marT="78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09.11.2011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7873" marR="7873" marT="78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7873" marR="7873" marT="78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Currency</a:t>
                      </a:r>
                      <a:endParaRPr lang="en-US" sz="1300" b="0" i="0" u="none" strike="noStrike">
                        <a:solidFill>
                          <a:srgbClr val="808080"/>
                        </a:solidFill>
                        <a:effectLst/>
                        <a:latin typeface="Arial"/>
                      </a:endParaRPr>
                    </a:p>
                  </a:txBody>
                  <a:tcPr marL="7873" marR="7873" marT="78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USD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7873" marR="7873" marT="78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7873" marR="7873" marT="78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Yield Spread</a:t>
                      </a:r>
                      <a:endParaRPr lang="en-US" sz="1300" b="0" i="0" u="none" strike="noStrike">
                        <a:solidFill>
                          <a:srgbClr val="808080"/>
                        </a:solidFill>
                        <a:effectLst/>
                        <a:latin typeface="Arial"/>
                      </a:endParaRPr>
                    </a:p>
                  </a:txBody>
                  <a:tcPr marL="7873" marR="7873" marT="78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smtClean="0">
                          <a:effectLst/>
                        </a:rPr>
                        <a:t>0,00 </a:t>
                      </a:r>
                      <a:r>
                        <a:rPr lang="en-US" sz="1300" u="none" strike="noStrike" dirty="0" err="1">
                          <a:effectLst/>
                        </a:rPr>
                        <a:t>bp</a:t>
                      </a:r>
                      <a:endParaRPr lang="en-US" sz="1300" b="0" i="0" u="none" strike="noStrike" dirty="0">
                        <a:effectLst/>
                        <a:latin typeface="Arial"/>
                      </a:endParaRPr>
                    </a:p>
                  </a:txBody>
                  <a:tcPr marL="7873" marR="7873" marT="7873" marB="0" anchor="b"/>
                </a:tc>
              </a:tr>
              <a:tr h="25979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Maturity</a:t>
                      </a:r>
                      <a:endParaRPr lang="en-US" sz="1300" b="0" i="0" u="none" strike="noStrike">
                        <a:solidFill>
                          <a:srgbClr val="808080"/>
                        </a:solidFill>
                        <a:effectLst/>
                        <a:latin typeface="Arial"/>
                      </a:endParaRPr>
                    </a:p>
                  </a:txBody>
                  <a:tcPr marL="7873" marR="7873" marT="78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09.11.2011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7873" marR="7873" marT="78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7873" marR="7873" marT="78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Notional Amount</a:t>
                      </a:r>
                      <a:endParaRPr lang="en-US" sz="1300" b="0" i="0" u="none" strike="noStrike">
                        <a:solidFill>
                          <a:srgbClr val="808080"/>
                        </a:solidFill>
                        <a:effectLst/>
                        <a:latin typeface="Arial"/>
                      </a:endParaRPr>
                    </a:p>
                  </a:txBody>
                  <a:tcPr marL="7873" marR="7873" marT="78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 smtClean="0">
                          <a:effectLst/>
                        </a:rPr>
                        <a:t>10.000.000,00</a:t>
                      </a:r>
                      <a:endParaRPr lang="en-US" sz="1300" b="0" i="0" u="none" strike="noStrike" dirty="0">
                        <a:effectLst/>
                        <a:latin typeface="Arial"/>
                      </a:endParaRPr>
                    </a:p>
                  </a:txBody>
                  <a:tcPr marL="7873" marR="7873" marT="78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7873" marR="7873" marT="78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>
                          <a:effectLst/>
                        </a:rPr>
                        <a:t>Bootstrapping Method</a:t>
                      </a:r>
                      <a:endParaRPr lang="en-US" sz="1300" b="0" i="0" u="none" strike="noStrike" dirty="0">
                        <a:solidFill>
                          <a:srgbClr val="808080"/>
                        </a:solidFill>
                        <a:effectLst/>
                        <a:latin typeface="Arial"/>
                      </a:endParaRPr>
                    </a:p>
                  </a:txBody>
                  <a:tcPr marL="7873" marR="7873" marT="78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ISDA Standard CDS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7873" marR="7873" marT="7873" marB="0" anchor="b"/>
                </a:tc>
              </a:tr>
              <a:tr h="13383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>
                          <a:effectLst/>
                        </a:rPr>
                        <a:t>Start Date</a:t>
                      </a:r>
                      <a:endParaRPr lang="en-US" sz="1300" b="0" i="0" u="none" strike="noStrike" dirty="0">
                        <a:solidFill>
                          <a:srgbClr val="808080"/>
                        </a:solidFill>
                        <a:effectLst/>
                        <a:latin typeface="Arial"/>
                      </a:endParaRPr>
                    </a:p>
                  </a:txBody>
                  <a:tcPr marL="7873" marR="7873" marT="78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09.11.2011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7873" marR="7873" marT="78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7873" marR="7873" marT="78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Serial Number</a:t>
                      </a:r>
                      <a:endParaRPr lang="en-US" sz="1300" b="0" i="0" u="none" strike="noStrike">
                        <a:solidFill>
                          <a:srgbClr val="808080"/>
                        </a:solidFill>
                        <a:effectLst/>
                        <a:latin typeface="Arial"/>
                      </a:endParaRPr>
                    </a:p>
                  </a:txBody>
                  <a:tcPr marL="7873" marR="7873" marT="787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err="1">
                          <a:effectLst/>
                        </a:rPr>
                        <a:t>Presentation_Treasury_Club</a:t>
                      </a:r>
                      <a:endParaRPr lang="en-US" sz="1300" b="0" i="0" u="none" strike="noStrike" dirty="0">
                        <a:effectLst/>
                        <a:latin typeface="Arial"/>
                      </a:endParaRPr>
                    </a:p>
                  </a:txBody>
                  <a:tcPr marL="7873" marR="7873" marT="787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808080"/>
                        </a:solidFill>
                        <a:effectLst/>
                        <a:latin typeface="Arial"/>
                      </a:endParaRPr>
                    </a:p>
                  </a:txBody>
                  <a:tcPr marL="7873" marR="7873" marT="78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Spreads &amp;&amp; PDs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7873" marR="7873" marT="7873" marB="0" anchor="b"/>
                </a:tc>
              </a:tr>
              <a:tr h="13383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Issue Date</a:t>
                      </a:r>
                      <a:endParaRPr lang="en-US" sz="1300" b="0" i="0" u="none" strike="noStrike">
                        <a:solidFill>
                          <a:srgbClr val="808080"/>
                        </a:solidFill>
                        <a:effectLst/>
                        <a:latin typeface="Arial"/>
                      </a:endParaRPr>
                    </a:p>
                  </a:txBody>
                  <a:tcPr marL="7873" marR="7873" marT="78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effectLst/>
                        </a:rPr>
                        <a:t>09.11.2011</a:t>
                      </a:r>
                      <a:endParaRPr lang="en-US" sz="1300" b="0" i="0" u="none" strike="noStrike" dirty="0">
                        <a:effectLst/>
                        <a:latin typeface="Arial"/>
                      </a:endParaRPr>
                    </a:p>
                  </a:txBody>
                  <a:tcPr marL="7873" marR="7873" marT="78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7873" marR="7873" marT="78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Name</a:t>
                      </a:r>
                      <a:endParaRPr lang="en-US" sz="1300" b="0" i="0" u="none" strike="noStrike">
                        <a:solidFill>
                          <a:srgbClr val="808080"/>
                        </a:solidFill>
                        <a:effectLst/>
                        <a:latin typeface="Arial"/>
                      </a:endParaRPr>
                    </a:p>
                  </a:txBody>
                  <a:tcPr marL="7873" marR="7873" marT="787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Presentation_Treasury_Club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7873" marR="7873" marT="787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Recovery Rate</a:t>
                      </a:r>
                      <a:endParaRPr lang="en-US" sz="1300" b="0" i="0" u="none" strike="noStrike">
                        <a:solidFill>
                          <a:srgbClr val="808080"/>
                        </a:solidFill>
                        <a:effectLst/>
                        <a:latin typeface="Arial"/>
                      </a:endParaRPr>
                    </a:p>
                  </a:txBody>
                  <a:tcPr marL="7873" marR="7873" marT="78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 smtClean="0">
                          <a:effectLst/>
                        </a:rPr>
                        <a:t>40,00</a:t>
                      </a:r>
                      <a:r>
                        <a:rPr lang="en-US" sz="1300" u="none" strike="noStrike" dirty="0">
                          <a:effectLst/>
                        </a:rPr>
                        <a:t>%</a:t>
                      </a:r>
                      <a:endParaRPr lang="en-US" sz="1300" b="0" i="0" u="none" strike="noStrike" dirty="0">
                        <a:effectLst/>
                        <a:latin typeface="Arial"/>
                      </a:endParaRPr>
                    </a:p>
                  </a:txBody>
                  <a:tcPr marL="7873" marR="7873" marT="7873" marB="0" anchor="b"/>
                </a:tc>
              </a:tr>
              <a:tr h="25979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Position</a:t>
                      </a:r>
                      <a:endParaRPr lang="en-US" sz="1300" b="0" i="0" u="none" strike="noStrike">
                        <a:solidFill>
                          <a:srgbClr val="808080"/>
                        </a:solidFill>
                        <a:effectLst/>
                        <a:latin typeface="Arial"/>
                      </a:endParaRPr>
                    </a:p>
                  </a:txBody>
                  <a:tcPr marL="7873" marR="7873" marT="78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Long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7873" marR="7873" marT="78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7873" marR="7873" marT="78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Market Segment ID</a:t>
                      </a:r>
                      <a:endParaRPr lang="en-US" sz="1300" b="0" i="0" u="none" strike="noStrike">
                        <a:solidFill>
                          <a:srgbClr val="808080"/>
                        </a:solidFill>
                        <a:effectLst/>
                        <a:latin typeface="Arial"/>
                      </a:endParaRPr>
                    </a:p>
                  </a:txBody>
                  <a:tcPr marL="7873" marR="7873" marT="78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EUR-Swap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7873" marR="7873" marT="78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7873" marR="7873" marT="78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Use Curve's Recovery Rate</a:t>
                      </a:r>
                      <a:endParaRPr lang="en-US" sz="1300" b="0" i="0" u="none" strike="noStrike">
                        <a:solidFill>
                          <a:srgbClr val="808080"/>
                        </a:solidFill>
                        <a:effectLst/>
                        <a:latin typeface="Arial"/>
                      </a:endParaRPr>
                    </a:p>
                  </a:txBody>
                  <a:tcPr marL="7873" marR="7873" marT="78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>
                          <a:effectLst/>
                        </a:rPr>
                        <a:t>Yes</a:t>
                      </a:r>
                      <a:endParaRPr lang="en-US" sz="1300" b="0" i="0" u="none" strike="noStrike" dirty="0">
                        <a:effectLst/>
                        <a:latin typeface="Arial"/>
                      </a:endParaRPr>
                    </a:p>
                  </a:txBody>
                  <a:tcPr marL="7873" marR="7873" marT="7873" marB="0" anchor="b"/>
                </a:tc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7285770"/>
              </p:ext>
            </p:extLst>
          </p:nvPr>
        </p:nvGraphicFramePr>
        <p:xfrm>
          <a:off x="457201" y="3491047"/>
          <a:ext cx="8229599" cy="202618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1529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Used Recovery Rate</a:t>
                      </a:r>
                      <a:endParaRPr lang="en-US" sz="1300" b="0" i="0" u="none" strike="noStrike" dirty="0">
                        <a:solidFill>
                          <a:srgbClr val="808080"/>
                        </a:solidFill>
                        <a:effectLst/>
                        <a:latin typeface="Arial"/>
                      </a:endParaRPr>
                    </a:p>
                  </a:txBody>
                  <a:tcPr marL="8997" marR="8997" marT="89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 smtClean="0">
                          <a:effectLst/>
                        </a:rPr>
                        <a:t>45,00</a:t>
                      </a:r>
                      <a:r>
                        <a:rPr lang="en-US" sz="1300" u="none" strike="noStrike" dirty="0">
                          <a:effectLst/>
                        </a:rPr>
                        <a:t>%</a:t>
                      </a:r>
                      <a:endParaRPr lang="en-US" sz="1300" b="0" i="0" u="none" strike="noStrike" dirty="0">
                        <a:effectLst/>
                        <a:latin typeface="Arial"/>
                      </a:endParaRPr>
                    </a:p>
                  </a:txBody>
                  <a:tcPr marL="8997" marR="8997" marT="89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Effective Date</a:t>
                      </a:r>
                      <a:endParaRPr lang="en-US" sz="1300" b="0" i="0" u="none" strike="noStrike" dirty="0">
                        <a:solidFill>
                          <a:srgbClr val="808080"/>
                        </a:solidFill>
                        <a:effectLst/>
                        <a:latin typeface="Arial"/>
                      </a:endParaRPr>
                    </a:p>
                  </a:txBody>
                  <a:tcPr marL="8997" marR="8997" marT="89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09.11.2011</a:t>
                      </a:r>
                      <a:endParaRPr lang="en-US" sz="1300" b="0" i="0" u="none" strike="noStrike" dirty="0">
                        <a:effectLst/>
                        <a:latin typeface="Arial"/>
                      </a:endParaRPr>
                    </a:p>
                  </a:txBody>
                  <a:tcPr marL="8997" marR="8997" marT="89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 smtClean="0">
                          <a:effectLst/>
                        </a:rPr>
                        <a:t>Clean </a:t>
                      </a:r>
                      <a:r>
                        <a:rPr lang="en-US" sz="1300" b="1" u="none" strike="noStrike" dirty="0">
                          <a:effectLst/>
                        </a:rPr>
                        <a:t>Value</a:t>
                      </a:r>
                      <a:endParaRPr lang="en-US" sz="1300" b="1" i="0" u="none" strike="noStrike" dirty="0">
                        <a:effectLst/>
                        <a:latin typeface="Arial"/>
                      </a:endParaRPr>
                    </a:p>
                  </a:txBody>
                  <a:tcPr marL="8997" marR="8997" marT="89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>
                          <a:effectLst/>
                        </a:rPr>
                        <a:t>Expected Loss / Price</a:t>
                      </a:r>
                      <a:endParaRPr lang="en-US" sz="1300" b="1" i="0" u="none" strike="noStrike" dirty="0">
                        <a:effectLst/>
                        <a:latin typeface="Arial"/>
                      </a:endParaRPr>
                    </a:p>
                  </a:txBody>
                  <a:tcPr marL="8997" marR="8997" marT="89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 smtClean="0">
                          <a:effectLst/>
                        </a:rPr>
                        <a:t>9,84</a:t>
                      </a:r>
                      <a:endParaRPr lang="en-US" sz="1300" b="1" i="0" u="none" strike="noStrike" dirty="0">
                        <a:effectLst/>
                        <a:latin typeface="Arial"/>
                      </a:endParaRPr>
                    </a:p>
                  </a:txBody>
                  <a:tcPr marL="8997" marR="8997" marT="8997" marB="0" anchor="ctr"/>
                </a:tc>
              </a:tr>
              <a:tr h="1529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Implied Premium</a:t>
                      </a:r>
                      <a:endParaRPr lang="en-US" sz="1300" b="0" i="0" u="none" strike="noStrike" dirty="0">
                        <a:solidFill>
                          <a:srgbClr val="808080"/>
                        </a:solidFill>
                        <a:effectLst/>
                        <a:latin typeface="Arial"/>
                      </a:endParaRPr>
                    </a:p>
                  </a:txBody>
                  <a:tcPr marL="8997" marR="8997" marT="89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62,75 </a:t>
                      </a:r>
                      <a:r>
                        <a:rPr lang="en-US" sz="1300" u="none" strike="noStrike" dirty="0" err="1">
                          <a:effectLst/>
                        </a:rPr>
                        <a:t>bp</a:t>
                      </a:r>
                      <a:endParaRPr lang="en-US" sz="1300" b="0" i="0" u="none" strike="noStrike" dirty="0">
                        <a:effectLst/>
                        <a:latin typeface="Arial"/>
                      </a:endParaRPr>
                    </a:p>
                  </a:txBody>
                  <a:tcPr marL="8997" marR="8997" marT="89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300" u="none" strike="noStrike" dirty="0" err="1" smtClean="0">
                          <a:effectLst/>
                        </a:rPr>
                        <a:t>Unwind</a:t>
                      </a:r>
                      <a:r>
                        <a:rPr lang="de-AT" sz="1300" u="none" strike="noStrike" baseline="0" dirty="0" smtClean="0">
                          <a:effectLst/>
                        </a:rPr>
                        <a:t> Premium</a:t>
                      </a:r>
                      <a:endParaRPr lang="en-US" sz="1300" b="0" i="0" u="none" strike="noStrike" dirty="0">
                        <a:solidFill>
                          <a:srgbClr val="808080"/>
                        </a:solidFill>
                        <a:effectLst/>
                        <a:latin typeface="Arial"/>
                      </a:endParaRPr>
                    </a:p>
                  </a:txBody>
                  <a:tcPr marL="8997" marR="8997" marT="89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202,4173 </a:t>
                      </a:r>
                      <a:r>
                        <a:rPr lang="en-US" sz="1300" u="none" strike="noStrike" dirty="0" err="1">
                          <a:effectLst/>
                        </a:rPr>
                        <a:t>bp</a:t>
                      </a:r>
                      <a:endParaRPr lang="en-US" sz="1300" b="0" i="0" u="none" strike="noStrike" dirty="0">
                        <a:effectLst/>
                        <a:latin typeface="Arial"/>
                      </a:endParaRPr>
                    </a:p>
                  </a:txBody>
                  <a:tcPr marL="8997" marR="8997" marT="89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 smtClean="0">
                          <a:effectLst/>
                        </a:rPr>
                        <a:t>13.828.947,46</a:t>
                      </a:r>
                      <a:endParaRPr lang="en-US" sz="1300" b="1" i="0" u="none" strike="noStrike" dirty="0">
                        <a:effectLst/>
                        <a:latin typeface="Arial"/>
                      </a:endParaRPr>
                    </a:p>
                  </a:txBody>
                  <a:tcPr marL="8997" marR="8997" marT="89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Implied Premium</a:t>
                      </a:r>
                      <a:endParaRPr lang="en-US" sz="1300" b="0" i="0" u="none" strike="noStrike" dirty="0">
                        <a:effectLst/>
                        <a:latin typeface="Arial"/>
                      </a:endParaRPr>
                    </a:p>
                  </a:txBody>
                  <a:tcPr marL="8997" marR="8997" marT="89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0,627464%</a:t>
                      </a:r>
                      <a:endParaRPr lang="en-US" sz="1300" b="0" i="0" u="none" strike="noStrike" dirty="0">
                        <a:effectLst/>
                        <a:latin typeface="Arial"/>
                      </a:endParaRPr>
                    </a:p>
                  </a:txBody>
                  <a:tcPr marL="8997" marR="8997" marT="8997" marB="0" anchor="ctr"/>
                </a:tc>
              </a:tr>
              <a:tr h="2969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>
                          <a:effectLst/>
                        </a:rPr>
                        <a:t>Expected Loss Value</a:t>
                      </a:r>
                      <a:endParaRPr lang="en-US" sz="1300" b="1" i="0" u="none" strike="noStrike" dirty="0">
                        <a:solidFill>
                          <a:srgbClr val="808080"/>
                        </a:solidFill>
                        <a:effectLst/>
                        <a:latin typeface="Arial"/>
                      </a:endParaRPr>
                    </a:p>
                  </a:txBody>
                  <a:tcPr marL="8997" marR="8997" marT="89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 smtClean="0">
                          <a:effectLst/>
                        </a:rPr>
                        <a:t>98.356,01</a:t>
                      </a:r>
                      <a:endParaRPr lang="en-US" sz="1300" b="1" i="0" u="none" strike="noStrike" dirty="0">
                        <a:effectLst/>
                        <a:latin typeface="Arial"/>
                      </a:endParaRPr>
                    </a:p>
                  </a:txBody>
                  <a:tcPr marL="8997" marR="8997" marT="8997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808080"/>
                        </a:solidFill>
                        <a:effectLst/>
                        <a:latin typeface="Arial"/>
                      </a:endParaRPr>
                    </a:p>
                  </a:txBody>
                  <a:tcPr marL="8997" marR="8997" marT="89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No</a:t>
                      </a:r>
                      <a:endParaRPr lang="en-US" sz="1300" b="0" i="0" u="none" strike="noStrike" dirty="0">
                        <a:effectLst/>
                        <a:latin typeface="Arial"/>
                      </a:endParaRPr>
                    </a:p>
                  </a:txBody>
                  <a:tcPr marL="8997" marR="8997" marT="89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 smtClean="0">
                          <a:effectLst/>
                        </a:rPr>
                        <a:t>138,29</a:t>
                      </a:r>
                      <a:endParaRPr lang="en-US" sz="1300" b="1" i="0" u="none" strike="noStrike" dirty="0">
                        <a:effectLst/>
                        <a:latin typeface="Arial"/>
                      </a:endParaRPr>
                    </a:p>
                  </a:txBody>
                  <a:tcPr marL="8997" marR="8997" marT="89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>
                          <a:effectLst/>
                        </a:rPr>
                        <a:t>Theoretic Value incl. EL</a:t>
                      </a:r>
                      <a:endParaRPr lang="en-US" sz="1300" b="1" i="0" u="none" strike="noStrike" dirty="0">
                        <a:effectLst/>
                        <a:latin typeface="Arial"/>
                      </a:endParaRPr>
                    </a:p>
                  </a:txBody>
                  <a:tcPr marL="8997" marR="8997" marT="89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 smtClean="0">
                          <a:effectLst/>
                        </a:rPr>
                        <a:t>12.844.591,45</a:t>
                      </a:r>
                      <a:endParaRPr lang="en-US" sz="1300" b="1" i="0" u="none" strike="noStrike" dirty="0">
                        <a:effectLst/>
                        <a:latin typeface="Arial"/>
                      </a:endParaRPr>
                    </a:p>
                  </a:txBody>
                  <a:tcPr marL="8997" marR="8997" marT="8997" marB="0" anchor="ctr"/>
                </a:tc>
              </a:tr>
              <a:tr h="2969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u="none" strike="noStrike">
                          <a:effectLst/>
                        </a:rPr>
                        <a:t>Unwind Expected Loss</a:t>
                      </a:r>
                      <a:endParaRPr lang="en-US" sz="1300" b="0" i="0" u="none" strike="noStrike">
                        <a:solidFill>
                          <a:srgbClr val="808080"/>
                        </a:solidFill>
                        <a:effectLst/>
                        <a:latin typeface="Arial"/>
                      </a:endParaRPr>
                    </a:p>
                  </a:txBody>
                  <a:tcPr marL="8997" marR="8997" marT="89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u="none" strike="noStrike" dirty="0" smtClean="0">
                          <a:effectLst/>
                        </a:rPr>
                        <a:t>973.561,67</a:t>
                      </a:r>
                      <a:endParaRPr lang="en-US" sz="1300" b="0" i="0" u="none" strike="noStrike" dirty="0">
                        <a:effectLst/>
                        <a:latin typeface="Arial"/>
                      </a:endParaRPr>
                    </a:p>
                  </a:txBody>
                  <a:tcPr marL="8997" marR="8997" marT="89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300" u="none" strike="noStrike" dirty="0" smtClean="0">
                          <a:effectLst/>
                        </a:rPr>
                        <a:t>CDS </a:t>
                      </a:r>
                      <a:r>
                        <a:rPr lang="de-AT" sz="1300" u="none" strike="noStrike" dirty="0" err="1" smtClean="0">
                          <a:effectLst/>
                        </a:rPr>
                        <a:t>Curve</a:t>
                      </a:r>
                      <a:endParaRPr lang="en-US" sz="1300" b="0" i="0" u="none" strike="noStrike" dirty="0">
                        <a:solidFill>
                          <a:srgbClr val="808080"/>
                        </a:solidFill>
                        <a:effectLst/>
                        <a:latin typeface="Arial"/>
                      </a:endParaRPr>
                    </a:p>
                  </a:txBody>
                  <a:tcPr marL="8997" marR="8997" marT="89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 err="1">
                          <a:effectLst/>
                        </a:rPr>
                        <a:t>P_DE_Financials</a:t>
                      </a:r>
                      <a:endParaRPr lang="en-US" sz="1300" b="0" i="0" u="none" strike="noStrike" dirty="0">
                        <a:effectLst/>
                        <a:latin typeface="Arial"/>
                      </a:endParaRPr>
                    </a:p>
                  </a:txBody>
                  <a:tcPr marL="8997" marR="8997" marT="89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 smtClean="0">
                          <a:effectLst/>
                        </a:rPr>
                        <a:t>0,00%</a:t>
                      </a:r>
                      <a:endParaRPr lang="en-US" sz="1300" b="0" i="0" u="none" strike="noStrike" dirty="0">
                        <a:effectLst/>
                        <a:latin typeface="Arial"/>
                      </a:endParaRPr>
                    </a:p>
                  </a:txBody>
                  <a:tcPr marL="8997" marR="8997" marT="89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>
                          <a:effectLst/>
                        </a:rPr>
                        <a:t>Theoretic Price incl. EL</a:t>
                      </a:r>
                      <a:endParaRPr lang="en-US" sz="1300" b="1" i="0" u="none" strike="noStrike" dirty="0">
                        <a:effectLst/>
                        <a:latin typeface="Arial"/>
                      </a:endParaRPr>
                    </a:p>
                  </a:txBody>
                  <a:tcPr marL="8997" marR="8997" marT="89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 smtClean="0">
                          <a:effectLst/>
                        </a:rPr>
                        <a:t>128,45</a:t>
                      </a:r>
                      <a:endParaRPr lang="en-US" sz="1300" b="1" i="0" u="none" strike="noStrike" dirty="0">
                        <a:effectLst/>
                        <a:latin typeface="Arial"/>
                      </a:endParaRPr>
                    </a:p>
                  </a:txBody>
                  <a:tcPr marL="8997" marR="8997" marT="8997" marB="0" anchor="ctr"/>
                </a:tc>
              </a:tr>
              <a:tr h="1529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>
                          <a:effectLst/>
                        </a:rPr>
                        <a:t>Risk Curve BP Value</a:t>
                      </a:r>
                      <a:endParaRPr lang="en-US" sz="1300" b="1" i="0" u="none" strike="noStrike" dirty="0">
                        <a:solidFill>
                          <a:srgbClr val="808080"/>
                        </a:solidFill>
                        <a:effectLst/>
                        <a:latin typeface="Arial"/>
                      </a:endParaRPr>
                    </a:p>
                  </a:txBody>
                  <a:tcPr marL="8997" marR="8997" marT="89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>
                          <a:effectLst/>
                        </a:rPr>
                        <a:t>-</a:t>
                      </a:r>
                      <a:r>
                        <a:rPr lang="en-US" sz="1300" b="1" u="none" strike="noStrike" dirty="0" smtClean="0">
                          <a:effectLst/>
                        </a:rPr>
                        <a:t>4.382,75</a:t>
                      </a:r>
                      <a:endParaRPr lang="en-US" sz="1300" b="1" i="0" u="none" strike="noStrike" dirty="0">
                        <a:effectLst/>
                        <a:latin typeface="Arial"/>
                      </a:endParaRPr>
                    </a:p>
                  </a:txBody>
                  <a:tcPr marL="8997" marR="8997" marT="8997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808080"/>
                        </a:solidFill>
                        <a:effectLst/>
                        <a:latin typeface="Arial"/>
                      </a:endParaRPr>
                    </a:p>
                  </a:txBody>
                  <a:tcPr marL="8997" marR="8997" marT="89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09.11.2011</a:t>
                      </a:r>
                      <a:endParaRPr lang="en-US" sz="1300" b="0" i="0" u="none" strike="noStrike" dirty="0">
                        <a:effectLst/>
                        <a:latin typeface="Arial"/>
                      </a:endParaRPr>
                    </a:p>
                  </a:txBody>
                  <a:tcPr marL="8997" marR="8997" marT="89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 smtClean="0">
                          <a:effectLst/>
                        </a:rPr>
                        <a:t>984.356,01</a:t>
                      </a:r>
                      <a:endParaRPr lang="en-US" sz="1300" b="0" i="0" u="none" strike="noStrike" dirty="0">
                        <a:effectLst/>
                        <a:latin typeface="Arial"/>
                      </a:endParaRPr>
                    </a:p>
                  </a:txBody>
                  <a:tcPr marL="8997" marR="8997" marT="8997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effectLst/>
                        <a:latin typeface="Arial"/>
                      </a:endParaRPr>
                    </a:p>
                  </a:txBody>
                  <a:tcPr marL="8997" marR="8997" marT="89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 smtClean="0">
                          <a:effectLst/>
                        </a:rPr>
                        <a:t>0,00%</a:t>
                      </a:r>
                      <a:endParaRPr lang="en-US" sz="1300" b="0" i="0" u="none" strike="noStrike" dirty="0">
                        <a:effectLst/>
                        <a:latin typeface="Arial"/>
                      </a:endParaRPr>
                    </a:p>
                  </a:txBody>
                  <a:tcPr marL="8997" marR="8997" marT="8997" marB="0" anchor="ctr"/>
                </a:tc>
              </a:tr>
            </a:tbl>
          </a:graphicData>
        </a:graphic>
      </p:graphicFrame>
      <p:sp>
        <p:nvSpPr>
          <p:cNvPr id="3" name="Abgerundetes Rechteck 2"/>
          <p:cNvSpPr/>
          <p:nvPr/>
        </p:nvSpPr>
        <p:spPr>
          <a:xfrm>
            <a:off x="2771800" y="4725144"/>
            <a:ext cx="2448272" cy="432048"/>
          </a:xfrm>
          <a:prstGeom prst="round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" name="Abgerundetes Rechteck 4"/>
          <p:cNvSpPr/>
          <p:nvPr/>
        </p:nvSpPr>
        <p:spPr>
          <a:xfrm>
            <a:off x="6516216" y="1340768"/>
            <a:ext cx="2232248" cy="432048"/>
          </a:xfrm>
          <a:prstGeom prst="round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" name="Abgerundetes Rechteck 6"/>
          <p:cNvSpPr/>
          <p:nvPr/>
        </p:nvSpPr>
        <p:spPr>
          <a:xfrm>
            <a:off x="395536" y="4221088"/>
            <a:ext cx="2448272" cy="50405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Abgerundetes Rechteck 8"/>
          <p:cNvSpPr/>
          <p:nvPr/>
        </p:nvSpPr>
        <p:spPr>
          <a:xfrm>
            <a:off x="6300192" y="3429000"/>
            <a:ext cx="2448272" cy="50405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Abgerundetes Rechteck 9"/>
          <p:cNvSpPr/>
          <p:nvPr/>
        </p:nvSpPr>
        <p:spPr>
          <a:xfrm>
            <a:off x="5076056" y="3429000"/>
            <a:ext cx="1224136" cy="129614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Abgerundetes Rechteck 10"/>
          <p:cNvSpPr/>
          <p:nvPr/>
        </p:nvSpPr>
        <p:spPr>
          <a:xfrm>
            <a:off x="6300191" y="4293096"/>
            <a:ext cx="2450403" cy="86409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530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7" grpId="0" animBg="1"/>
      <p:bldP spid="7" grpId="1" animBg="1"/>
      <p:bldP spid="9" grpId="0" animBg="1"/>
      <p:bldP spid="9" grpId="1" animBg="1"/>
      <p:bldP spid="10" grpId="0" animBg="1"/>
      <p:bldP spid="10" grpId="1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tIns="36000"/>
          <a:lstStyle/>
          <a:p>
            <a:r>
              <a:rPr lang="de-AT" sz="3200" dirty="0" smtClean="0"/>
              <a:t>Evaluation of Structured Products – A finanCial Maze</a:t>
            </a:r>
            <a:endParaRPr lang="de-AT" sz="24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1559" y="4833258"/>
            <a:ext cx="5760000" cy="611968"/>
          </a:xfrm>
        </p:spPr>
        <p:txBody>
          <a:bodyPr anchor="ctr" anchorCtr="0">
            <a:normAutofit/>
          </a:bodyPr>
          <a:lstStyle/>
          <a:p>
            <a:r>
              <a:rPr lang="de-AT" sz="2000" dirty="0" smtClean="0"/>
              <a:t>Taschner Michael</a:t>
            </a:r>
            <a:endParaRPr lang="de-AT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Pricing</a:t>
            </a:r>
            <a:r>
              <a:rPr lang="de-AT" dirty="0" smtClean="0"/>
              <a:t> </a:t>
            </a:r>
            <a:r>
              <a:rPr lang="de-AT" dirty="0" err="1" smtClean="0"/>
              <a:t>Conclusion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70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endParaRPr lang="de-AT" dirty="0"/>
          </a:p>
          <a:p>
            <a:pPr>
              <a:lnSpc>
                <a:spcPct val="160000"/>
              </a:lnSpc>
            </a:pPr>
            <a:r>
              <a:rPr lang="de-AT" dirty="0" smtClean="0"/>
              <a:t>Value in EUR for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risk</a:t>
            </a:r>
            <a:r>
              <a:rPr lang="de-AT" dirty="0" smtClean="0"/>
              <a:t> </a:t>
            </a:r>
            <a:r>
              <a:rPr lang="de-AT" dirty="0" err="1" smtClean="0"/>
              <a:t>adjusted</a:t>
            </a:r>
            <a:r>
              <a:rPr lang="de-AT" dirty="0" smtClean="0"/>
              <a:t> Coupon</a:t>
            </a:r>
          </a:p>
          <a:p>
            <a:pPr>
              <a:lnSpc>
                <a:spcPct val="160000"/>
              </a:lnSpc>
            </a:pPr>
            <a:r>
              <a:rPr lang="de-AT" dirty="0" err="1" smtClean="0"/>
              <a:t>Exact</a:t>
            </a:r>
            <a:r>
              <a:rPr lang="de-AT" dirty="0" smtClean="0"/>
              <a:t> </a:t>
            </a:r>
            <a:r>
              <a:rPr lang="de-AT" dirty="0" err="1" smtClean="0"/>
              <a:t>Pricing</a:t>
            </a:r>
            <a:r>
              <a:rPr lang="de-AT" dirty="0" smtClean="0"/>
              <a:t> for </a:t>
            </a:r>
            <a:r>
              <a:rPr lang="de-AT" dirty="0" err="1" smtClean="0"/>
              <a:t>the</a:t>
            </a:r>
            <a:r>
              <a:rPr lang="de-AT" dirty="0" smtClean="0"/>
              <a:t> Instrument</a:t>
            </a:r>
          </a:p>
          <a:p>
            <a:pPr>
              <a:lnSpc>
                <a:spcPct val="160000"/>
              </a:lnSpc>
            </a:pPr>
            <a:endParaRPr lang="de-AT" dirty="0"/>
          </a:p>
          <a:p>
            <a:pPr>
              <a:lnSpc>
                <a:spcPct val="160000"/>
              </a:lnSpc>
            </a:pPr>
            <a:r>
              <a:rPr lang="de-AT" dirty="0" err="1" smtClean="0"/>
              <a:t>Added</a:t>
            </a:r>
            <a:r>
              <a:rPr lang="de-AT" dirty="0" smtClean="0"/>
              <a:t> Value?</a:t>
            </a:r>
          </a:p>
          <a:p>
            <a:pPr>
              <a:lnSpc>
                <a:spcPct val="160000"/>
              </a:lnSpc>
            </a:pPr>
            <a:endParaRPr lang="de-AT" dirty="0"/>
          </a:p>
          <a:p>
            <a:pPr>
              <a:lnSpc>
                <a:spcPct val="160000"/>
              </a:lnSpc>
            </a:pPr>
            <a:r>
              <a:rPr lang="de-AT" dirty="0" err="1" smtClean="0"/>
              <a:t>Perfect</a:t>
            </a:r>
            <a:r>
              <a:rPr lang="de-AT" dirty="0" smtClean="0"/>
              <a:t> Basis for </a:t>
            </a:r>
            <a:r>
              <a:rPr lang="de-AT" dirty="0" err="1" smtClean="0"/>
              <a:t>Sensitivity</a:t>
            </a:r>
            <a:r>
              <a:rPr lang="de-AT" dirty="0" smtClean="0"/>
              <a:t> </a:t>
            </a:r>
            <a:r>
              <a:rPr lang="de-AT" dirty="0" err="1" smtClean="0"/>
              <a:t>Calculation</a:t>
            </a:r>
            <a:endParaRPr lang="de-AT" dirty="0" smtClean="0"/>
          </a:p>
          <a:p>
            <a:pPr lvl="1">
              <a:lnSpc>
                <a:spcPct val="160000"/>
              </a:lnSpc>
            </a:pPr>
            <a:r>
              <a:rPr lang="de-AT" dirty="0" smtClean="0"/>
              <a:t>DVO1 – Dollar Value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One</a:t>
            </a:r>
            <a:r>
              <a:rPr lang="de-AT" dirty="0" smtClean="0"/>
              <a:t> Basis Point (BPV)</a:t>
            </a:r>
          </a:p>
          <a:p>
            <a:pPr lvl="1">
              <a:lnSpc>
                <a:spcPct val="160000"/>
              </a:lnSpc>
            </a:pPr>
            <a:r>
              <a:rPr lang="de-AT" dirty="0" smtClean="0"/>
              <a:t>CSO1 – </a:t>
            </a:r>
            <a:r>
              <a:rPr lang="de-AT" dirty="0" err="1" smtClean="0"/>
              <a:t>Credit</a:t>
            </a:r>
            <a:r>
              <a:rPr lang="de-AT" dirty="0" smtClean="0"/>
              <a:t> </a:t>
            </a:r>
            <a:r>
              <a:rPr lang="de-AT" dirty="0" err="1" smtClean="0"/>
              <a:t>Spread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One</a:t>
            </a:r>
            <a:r>
              <a:rPr lang="de-AT" dirty="0" smtClean="0"/>
              <a:t> Basis Point</a:t>
            </a:r>
          </a:p>
          <a:p>
            <a:pPr lvl="1">
              <a:lnSpc>
                <a:spcPct val="160000"/>
              </a:lnSpc>
            </a:pPr>
            <a:r>
              <a:rPr lang="de-AT" dirty="0" smtClean="0"/>
              <a:t>HUF/CHF Interest Rate </a:t>
            </a:r>
            <a:r>
              <a:rPr lang="de-AT" dirty="0" err="1" smtClean="0"/>
              <a:t>Sensitivity</a:t>
            </a:r>
            <a:endParaRPr lang="de-AT" dirty="0" smtClean="0"/>
          </a:p>
          <a:p>
            <a:pPr lvl="1">
              <a:lnSpc>
                <a:spcPct val="160000"/>
              </a:lnSpc>
            </a:pPr>
            <a:r>
              <a:rPr lang="de-AT" dirty="0"/>
              <a:t>HUF/CHF </a:t>
            </a:r>
            <a:r>
              <a:rPr lang="de-AT" dirty="0" err="1" smtClean="0"/>
              <a:t>Volasensitivity</a:t>
            </a:r>
            <a:endParaRPr lang="de-AT" dirty="0" smtClean="0"/>
          </a:p>
          <a:p>
            <a:pPr lvl="1"/>
            <a:endParaRPr lang="de-AT" dirty="0" smtClean="0"/>
          </a:p>
          <a:p>
            <a:pPr lvl="1"/>
            <a:endParaRPr lang="de-AT" dirty="0" smtClean="0"/>
          </a:p>
        </p:txBody>
      </p:sp>
    </p:spTree>
    <p:extLst>
      <p:ext uri="{BB962C8B-B14F-4D97-AF65-F5344CB8AC3E}">
        <p14:creationId xmlns:p14="http://schemas.microsoft.com/office/powerpoint/2010/main" val="3913346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Risk</a:t>
            </a:r>
            <a:r>
              <a:rPr lang="de-AT" dirty="0" smtClean="0"/>
              <a:t> Management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de-AT" dirty="0" smtClean="0"/>
              <a:t>Hedging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Risks</a:t>
            </a:r>
            <a:r>
              <a:rPr lang="de-AT" dirty="0" smtClean="0"/>
              <a:t> – </a:t>
            </a:r>
            <a:r>
              <a:rPr lang="de-AT" dirty="0" err="1" smtClean="0"/>
              <a:t>Credit</a:t>
            </a:r>
            <a:r>
              <a:rPr lang="de-AT" dirty="0" smtClean="0"/>
              <a:t> vs. Interest Rate </a:t>
            </a:r>
            <a:r>
              <a:rPr lang="de-AT" dirty="0" err="1" smtClean="0"/>
              <a:t>Sensitivity</a:t>
            </a:r>
            <a:endParaRPr lang="de-AT" dirty="0" smtClean="0"/>
          </a:p>
          <a:p>
            <a:pPr>
              <a:lnSpc>
                <a:spcPct val="150000"/>
              </a:lnSpc>
            </a:pPr>
            <a:endParaRPr lang="de-AT" dirty="0"/>
          </a:p>
          <a:p>
            <a:pPr>
              <a:lnSpc>
                <a:spcPct val="150000"/>
              </a:lnSpc>
            </a:pPr>
            <a:endParaRPr lang="de-AT" dirty="0" smtClean="0"/>
          </a:p>
          <a:p>
            <a:pPr>
              <a:lnSpc>
                <a:spcPct val="150000"/>
              </a:lnSpc>
            </a:pPr>
            <a:endParaRPr lang="de-AT" dirty="0"/>
          </a:p>
          <a:p>
            <a:pPr>
              <a:lnSpc>
                <a:spcPct val="150000"/>
              </a:lnSpc>
            </a:pPr>
            <a:endParaRPr lang="de-AT" dirty="0" smtClean="0"/>
          </a:p>
          <a:p>
            <a:pPr>
              <a:lnSpc>
                <a:spcPct val="150000"/>
              </a:lnSpc>
            </a:pPr>
            <a:endParaRPr lang="de-AT" dirty="0"/>
          </a:p>
          <a:p>
            <a:pPr>
              <a:lnSpc>
                <a:spcPct val="150000"/>
              </a:lnSpc>
            </a:pPr>
            <a:endParaRPr lang="de-AT" dirty="0" smtClean="0"/>
          </a:p>
          <a:p>
            <a:pPr>
              <a:lnSpc>
                <a:spcPct val="150000"/>
              </a:lnSpc>
            </a:pPr>
            <a:r>
              <a:rPr lang="de-AT" dirty="0" smtClean="0"/>
              <a:t>3Y CDS Swap</a:t>
            </a:r>
          </a:p>
          <a:p>
            <a:pPr>
              <a:lnSpc>
                <a:spcPct val="150000"/>
              </a:lnSpc>
            </a:pPr>
            <a:r>
              <a:rPr lang="de-AT" dirty="0" smtClean="0"/>
              <a:t>Mid-term IR Swap</a:t>
            </a:r>
          </a:p>
          <a:p>
            <a:pPr lvl="1"/>
            <a:endParaRPr lang="de-A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663" y="2353419"/>
            <a:ext cx="6924675" cy="237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2234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Conclusion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de-AT" dirty="0" smtClean="0"/>
              <a:t>The </a:t>
            </a:r>
            <a:r>
              <a:rPr lang="de-AT" dirty="0" err="1" smtClean="0"/>
              <a:t>Issuer</a:t>
            </a:r>
            <a:r>
              <a:rPr lang="de-AT" dirty="0" smtClean="0"/>
              <a:t>/Investor </a:t>
            </a:r>
            <a:r>
              <a:rPr lang="de-AT" dirty="0" err="1" smtClean="0"/>
              <a:t>has</a:t>
            </a:r>
            <a:r>
              <a:rPr lang="de-AT" dirty="0" smtClean="0"/>
              <a:t> </a:t>
            </a:r>
            <a:r>
              <a:rPr lang="de-AT" dirty="0" err="1" smtClean="0"/>
              <a:t>to</a:t>
            </a:r>
            <a:r>
              <a:rPr lang="de-AT" dirty="0" smtClean="0"/>
              <a:t> </a:t>
            </a:r>
            <a:r>
              <a:rPr lang="de-AT" dirty="0" err="1" smtClean="0"/>
              <a:t>be</a:t>
            </a:r>
            <a:r>
              <a:rPr lang="de-AT" dirty="0" smtClean="0"/>
              <a:t> </a:t>
            </a:r>
            <a:r>
              <a:rPr lang="de-AT" dirty="0" err="1" smtClean="0"/>
              <a:t>aware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possible</a:t>
            </a:r>
            <a:r>
              <a:rPr lang="de-AT" dirty="0" smtClean="0"/>
              <a:t> </a:t>
            </a:r>
            <a:r>
              <a:rPr lang="de-AT" dirty="0" err="1" smtClean="0"/>
              <a:t>risk</a:t>
            </a:r>
            <a:r>
              <a:rPr lang="de-AT" dirty="0" smtClean="0"/>
              <a:t> </a:t>
            </a:r>
            <a:r>
              <a:rPr lang="de-AT" dirty="0" err="1" smtClean="0"/>
              <a:t>boosters</a:t>
            </a:r>
            <a:endParaRPr lang="de-AT" dirty="0" smtClean="0"/>
          </a:p>
          <a:p>
            <a:pPr>
              <a:lnSpc>
                <a:spcPct val="150000"/>
              </a:lnSpc>
            </a:pPr>
            <a:endParaRPr lang="de-AT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de-AT" sz="2800" i="1" dirty="0" smtClean="0"/>
              <a:t>„</a:t>
            </a:r>
            <a:r>
              <a:rPr lang="de-AT" sz="2800" i="1" dirty="0"/>
              <a:t>The </a:t>
            </a:r>
            <a:r>
              <a:rPr lang="de-AT" sz="2800" i="1" dirty="0" err="1"/>
              <a:t>Better</a:t>
            </a:r>
            <a:r>
              <a:rPr lang="de-AT" sz="2800" i="1" dirty="0"/>
              <a:t> Structured Products Are </a:t>
            </a:r>
            <a:r>
              <a:rPr lang="de-AT" sz="2800" i="1" dirty="0" err="1"/>
              <a:t>Understood</a:t>
            </a:r>
            <a:r>
              <a:rPr lang="de-AT" sz="2800" i="1" dirty="0"/>
              <a:t> </a:t>
            </a:r>
            <a:r>
              <a:rPr lang="de-AT" sz="2800" i="1" dirty="0" err="1"/>
              <a:t>and</a:t>
            </a:r>
            <a:r>
              <a:rPr lang="de-AT" sz="2800" i="1" dirty="0"/>
              <a:t> </a:t>
            </a:r>
            <a:r>
              <a:rPr lang="de-AT" sz="2800" i="1" dirty="0" err="1" smtClean="0"/>
              <a:t>Priced</a:t>
            </a:r>
            <a:r>
              <a:rPr lang="de-AT" sz="2800" i="1" dirty="0" smtClean="0"/>
              <a:t>, The </a:t>
            </a:r>
            <a:r>
              <a:rPr lang="de-AT" sz="2800" i="1" dirty="0"/>
              <a:t>More Profitable The Portfolio Will </a:t>
            </a:r>
            <a:r>
              <a:rPr lang="de-AT" sz="2800" i="1" dirty="0" err="1" smtClean="0"/>
              <a:t>Be</a:t>
            </a:r>
            <a:r>
              <a:rPr lang="de-AT" sz="2800" i="1" dirty="0" smtClean="0"/>
              <a:t>“</a:t>
            </a:r>
          </a:p>
          <a:p>
            <a:pPr algn="ctr">
              <a:lnSpc>
                <a:spcPct val="150000"/>
              </a:lnSpc>
            </a:pPr>
            <a:endParaRPr lang="de-AT" i="1" dirty="0" smtClean="0"/>
          </a:p>
          <a:p>
            <a:pPr>
              <a:lnSpc>
                <a:spcPct val="150000"/>
              </a:lnSpc>
            </a:pPr>
            <a:r>
              <a:rPr lang="de-AT" dirty="0" smtClean="0"/>
              <a:t>Structured </a:t>
            </a:r>
            <a:r>
              <a:rPr lang="de-AT" dirty="0"/>
              <a:t>Products </a:t>
            </a:r>
            <a:r>
              <a:rPr lang="de-AT" dirty="0" err="1"/>
              <a:t>are</a:t>
            </a:r>
            <a:r>
              <a:rPr lang="de-AT" dirty="0"/>
              <a:t> not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root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all </a:t>
            </a:r>
            <a:r>
              <a:rPr lang="de-AT" dirty="0" err="1"/>
              <a:t>evil</a:t>
            </a:r>
            <a:r>
              <a:rPr lang="de-AT" dirty="0"/>
              <a:t> – </a:t>
            </a:r>
            <a:r>
              <a:rPr lang="de-AT" dirty="0" err="1"/>
              <a:t>it‘s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lack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awareness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potential </a:t>
            </a:r>
            <a:r>
              <a:rPr lang="de-AT" dirty="0" err="1" smtClean="0"/>
              <a:t>risk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84211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de-AT" sz="3500" dirty="0" err="1" smtClean="0"/>
              <a:t>Thank</a:t>
            </a:r>
            <a:r>
              <a:rPr lang="de-AT" sz="3500" dirty="0" smtClean="0"/>
              <a:t> </a:t>
            </a:r>
            <a:r>
              <a:rPr lang="de-AT" sz="3500" dirty="0" err="1" smtClean="0"/>
              <a:t>You</a:t>
            </a:r>
            <a:r>
              <a:rPr lang="de-AT" sz="3500" dirty="0" smtClean="0"/>
              <a:t> </a:t>
            </a:r>
            <a:r>
              <a:rPr lang="de-AT" sz="3500" dirty="0" err="1" smtClean="0"/>
              <a:t>Very</a:t>
            </a:r>
            <a:r>
              <a:rPr lang="de-AT" sz="3500" dirty="0" smtClean="0"/>
              <a:t> Much For </a:t>
            </a:r>
            <a:r>
              <a:rPr lang="de-AT" sz="3500" dirty="0" err="1" smtClean="0"/>
              <a:t>Your</a:t>
            </a:r>
            <a:r>
              <a:rPr lang="de-AT" sz="3500" dirty="0" smtClean="0"/>
              <a:t> Attention</a:t>
            </a:r>
          </a:p>
        </p:txBody>
      </p:sp>
    </p:spTree>
    <p:extLst>
      <p:ext uri="{BB962C8B-B14F-4D97-AF65-F5344CB8AC3E}">
        <p14:creationId xmlns:p14="http://schemas.microsoft.com/office/powerpoint/2010/main" val="346529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3356992"/>
            <a:ext cx="4680000" cy="684000"/>
          </a:xfrm>
        </p:spPr>
        <p:txBody>
          <a:bodyPr/>
          <a:lstStyle/>
          <a:p>
            <a:r>
              <a:rPr lang="de-AT" dirty="0" smtClean="0"/>
              <a:t>COPS Ges.m.b.H.</a:t>
            </a:r>
            <a:endParaRPr lang="de-AT" dirty="0"/>
          </a:p>
        </p:txBody>
      </p:sp>
      <p:sp>
        <p:nvSpPr>
          <p:cNvPr id="4" name="Rechteck 3"/>
          <p:cNvSpPr/>
          <p:nvPr/>
        </p:nvSpPr>
        <p:spPr>
          <a:xfrm>
            <a:off x="457200" y="5481281"/>
            <a:ext cx="4680000" cy="507831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de-AT" sz="1400" b="0" dirty="0" smtClean="0">
                <a:solidFill>
                  <a:srgbClr val="000000"/>
                </a:solidFill>
                <a:latin typeface="Calibri" pitchFamily="34" charset="0"/>
              </a:rPr>
              <a:t>Mag. Michael Taschner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None/>
            </a:pPr>
            <a:r>
              <a:rPr lang="de-AT" sz="1200" b="0" dirty="0" smtClean="0">
                <a:solidFill>
                  <a:srgbClr val="000000"/>
                </a:solidFill>
                <a:latin typeface="Calibri" pitchFamily="34" charset="0"/>
              </a:rPr>
              <a:t>M.Taschner@copsgmbh.com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de-AT" sz="1400" b="0" dirty="0" smtClean="0">
                <a:solidFill>
                  <a:srgbClr val="000000"/>
                </a:solidFill>
                <a:latin typeface="Calibri" pitchFamily="34" charset="0"/>
              </a:rPr>
              <a:t>Mag. Martin Zavadil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None/>
            </a:pPr>
            <a:r>
              <a:rPr lang="de-AT" sz="1200" b="0" dirty="0" smtClean="0">
                <a:solidFill>
                  <a:srgbClr val="000000"/>
                </a:solidFill>
                <a:latin typeface="Calibri" pitchFamily="34" charset="0"/>
              </a:rPr>
              <a:t>M.Zavadil@copsgmbh.com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457200" y="4175845"/>
            <a:ext cx="468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1140 Wien, Hochsatzengasse 37</a:t>
            </a:r>
          </a:p>
          <a:p>
            <a:r>
              <a:rPr lang="de-AT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T: +43 (1) 914 86 01 0  F: +43 (1) 914 86 01 30</a:t>
            </a:r>
          </a:p>
          <a:p>
            <a:r>
              <a:rPr lang="de-AT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W: </a:t>
            </a:r>
            <a:r>
              <a:rPr lang="de-AT" b="0" dirty="0" smtClean="0">
                <a:solidFill>
                  <a:schemeClr val="tx2"/>
                </a:solidFill>
                <a:latin typeface="+mn-lt"/>
              </a:rPr>
              <a:t>http://www.copsgmbh.com 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457200" y="5183956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b="0" dirty="0" smtClean="0">
                <a:solidFill>
                  <a:srgbClr val="000000"/>
                </a:solidFill>
                <a:latin typeface="+mn-lt"/>
              </a:rPr>
              <a:t>Ansprechpartner: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Curriculum Vitae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60000"/>
              </a:lnSpc>
            </a:pPr>
            <a:r>
              <a:rPr lang="de-AT" dirty="0" smtClean="0"/>
              <a:t>Education:</a:t>
            </a:r>
          </a:p>
          <a:p>
            <a:pPr lvl="1">
              <a:lnSpc>
                <a:spcPct val="160000"/>
              </a:lnSpc>
            </a:pPr>
            <a:r>
              <a:rPr lang="de-AT" dirty="0" smtClean="0"/>
              <a:t>2003 – 2005 – Vienna University </a:t>
            </a:r>
            <a:r>
              <a:rPr lang="en-US" dirty="0" smtClean="0"/>
              <a:t>of</a:t>
            </a:r>
            <a:r>
              <a:rPr lang="de-AT" dirty="0" smtClean="0"/>
              <a:t> Economics </a:t>
            </a:r>
            <a:r>
              <a:rPr lang="en-US" dirty="0" smtClean="0"/>
              <a:t>and</a:t>
            </a:r>
            <a:r>
              <a:rPr lang="de-AT" dirty="0" smtClean="0"/>
              <a:t> Business</a:t>
            </a:r>
          </a:p>
          <a:p>
            <a:pPr lvl="2">
              <a:lnSpc>
                <a:spcPct val="160000"/>
              </a:lnSpc>
            </a:pPr>
            <a:r>
              <a:rPr lang="de-AT" dirty="0" smtClean="0"/>
              <a:t>Corporate </a:t>
            </a:r>
            <a:r>
              <a:rPr lang="en-US" dirty="0" smtClean="0"/>
              <a:t>Finance</a:t>
            </a:r>
          </a:p>
          <a:p>
            <a:pPr lvl="2">
              <a:lnSpc>
                <a:spcPct val="160000"/>
              </a:lnSpc>
            </a:pPr>
            <a:r>
              <a:rPr lang="de-AT" dirty="0" smtClean="0"/>
              <a:t>Banking and Finance</a:t>
            </a:r>
          </a:p>
          <a:p>
            <a:pPr lvl="1">
              <a:lnSpc>
                <a:spcPct val="160000"/>
              </a:lnSpc>
            </a:pPr>
            <a:r>
              <a:rPr lang="de-AT" dirty="0" smtClean="0"/>
              <a:t>2005 – 2006 – Mays Business School, Texas A&amp;M University</a:t>
            </a:r>
          </a:p>
          <a:p>
            <a:pPr lvl="2">
              <a:lnSpc>
                <a:spcPct val="160000"/>
              </a:lnSpc>
            </a:pPr>
            <a:r>
              <a:rPr lang="de-AT" dirty="0" smtClean="0"/>
              <a:t>Banking and Finance</a:t>
            </a:r>
          </a:p>
          <a:p>
            <a:pPr marL="457200" lvl="1" indent="0">
              <a:lnSpc>
                <a:spcPct val="160000"/>
              </a:lnSpc>
              <a:buNone/>
            </a:pPr>
            <a:endParaRPr lang="de-AT" sz="2400" dirty="0" smtClean="0"/>
          </a:p>
          <a:p>
            <a:pPr marL="342900" lvl="1" indent="-342900">
              <a:lnSpc>
                <a:spcPct val="160000"/>
              </a:lnSpc>
              <a:buSzPct val="90000"/>
              <a:buFont typeface="Wingdings" pitchFamily="2" charset="2"/>
              <a:buChar char="§"/>
            </a:pPr>
            <a:r>
              <a:rPr lang="de-AT" sz="2400" dirty="0" smtClean="0"/>
              <a:t>Professional Experience</a:t>
            </a:r>
            <a:r>
              <a:rPr lang="de-AT" sz="2400" dirty="0"/>
              <a:t>:</a:t>
            </a:r>
          </a:p>
          <a:p>
            <a:pPr marL="742950" lvl="2" indent="-342900">
              <a:lnSpc>
                <a:spcPct val="160000"/>
              </a:lnSpc>
            </a:pPr>
            <a:r>
              <a:rPr lang="de-AT" dirty="0"/>
              <a:t>2003 – 2005 </a:t>
            </a:r>
            <a:r>
              <a:rPr lang="de-AT" dirty="0" smtClean="0"/>
              <a:t>	VOEST </a:t>
            </a:r>
            <a:r>
              <a:rPr lang="de-AT" dirty="0"/>
              <a:t>Alpine Stahl AG</a:t>
            </a:r>
          </a:p>
          <a:p>
            <a:pPr marL="742950" lvl="2" indent="-342900">
              <a:lnSpc>
                <a:spcPct val="160000"/>
              </a:lnSpc>
            </a:pPr>
            <a:r>
              <a:rPr lang="de-AT" dirty="0"/>
              <a:t>2005 – 2007 </a:t>
            </a:r>
            <a:r>
              <a:rPr lang="de-AT" dirty="0" smtClean="0"/>
              <a:t>	Techsoft </a:t>
            </a:r>
            <a:r>
              <a:rPr lang="de-AT" dirty="0"/>
              <a:t>GmbH</a:t>
            </a:r>
          </a:p>
          <a:p>
            <a:pPr marL="742950" lvl="2" indent="-342900">
              <a:lnSpc>
                <a:spcPct val="160000"/>
              </a:lnSpc>
            </a:pPr>
            <a:r>
              <a:rPr lang="de-AT" dirty="0"/>
              <a:t>2007 </a:t>
            </a:r>
            <a:r>
              <a:rPr lang="de-AT" dirty="0" smtClean="0"/>
              <a:t>	COPS GmbH</a:t>
            </a:r>
          </a:p>
          <a:p>
            <a:pPr marL="1200150" lvl="3" indent="-342900">
              <a:lnSpc>
                <a:spcPct val="160000"/>
              </a:lnSpc>
            </a:pPr>
            <a:r>
              <a:rPr lang="de-AT" dirty="0" smtClean="0"/>
              <a:t>Risk Management</a:t>
            </a:r>
          </a:p>
          <a:p>
            <a:pPr marL="1200150" lvl="3" indent="-342900">
              <a:lnSpc>
                <a:spcPct val="160000"/>
              </a:lnSpc>
            </a:pPr>
            <a:r>
              <a:rPr lang="de-AT" dirty="0"/>
              <a:t>Pricing of Structured Products</a:t>
            </a:r>
          </a:p>
          <a:p>
            <a:pPr marL="1200150" lvl="3" indent="-342900">
              <a:lnSpc>
                <a:spcPct val="160000"/>
              </a:lnSpc>
            </a:pPr>
            <a:r>
              <a:rPr lang="de-AT" dirty="0" smtClean="0"/>
              <a:t>Asset Liability Management</a:t>
            </a:r>
          </a:p>
          <a:p>
            <a:pPr marL="1200150" lvl="3" indent="-342900">
              <a:lnSpc>
                <a:spcPct val="160000"/>
              </a:lnSpc>
            </a:pPr>
            <a:r>
              <a:rPr lang="de-AT" dirty="0" smtClean="0"/>
              <a:t>Hedge Accounting IFRS</a:t>
            </a:r>
          </a:p>
          <a:p>
            <a:pPr marL="1200150" lvl="3" indent="-342900">
              <a:lnSpc>
                <a:spcPct val="160000"/>
              </a:lnSpc>
            </a:pPr>
            <a:r>
              <a:rPr lang="de-AT" dirty="0" smtClean="0"/>
              <a:t>Project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Evalution of Structured Products – A Financial Maze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de-AT" dirty="0" smtClean="0"/>
              <a:t>Common Definition of Structured Products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Structured products are designed to facilitate </a:t>
            </a:r>
            <a:r>
              <a:rPr lang="en-US" b="1" dirty="0"/>
              <a:t>highly customized </a:t>
            </a:r>
            <a:r>
              <a:rPr lang="en-US" dirty="0"/>
              <a:t>risk-return objectives. This is accomplished by taking a traditional security, such as a conventional investment-grade bond, and </a:t>
            </a:r>
            <a:r>
              <a:rPr lang="en-US" b="1" dirty="0"/>
              <a:t>replacing the usual payment features </a:t>
            </a:r>
            <a:r>
              <a:rPr lang="en-US" dirty="0"/>
              <a:t>(e.g. periodic coupons and final principal) with </a:t>
            </a:r>
            <a:r>
              <a:rPr lang="en-US" b="1" dirty="0"/>
              <a:t>non-traditional payoffs </a:t>
            </a:r>
            <a:r>
              <a:rPr lang="en-US" dirty="0"/>
              <a:t>derived not from the </a:t>
            </a:r>
            <a:r>
              <a:rPr lang="en-US" b="1" dirty="0"/>
              <a:t>issuer's</a:t>
            </a:r>
            <a:r>
              <a:rPr lang="en-US" dirty="0"/>
              <a:t> own cash flow, but from the performance of </a:t>
            </a:r>
            <a:r>
              <a:rPr lang="en-US" b="1" dirty="0"/>
              <a:t>one or more underlying </a:t>
            </a:r>
            <a:r>
              <a:rPr lang="en-US" dirty="0"/>
              <a:t>assets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2778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Product Names of Structured Products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68762"/>
            <a:ext cx="3538736" cy="4857403"/>
          </a:xfrm>
        </p:spPr>
        <p:txBody>
          <a:bodyPr anchor="ctr">
            <a:normAutofit fontScale="55000" lnSpcReduction="20000"/>
          </a:bodyPr>
          <a:lstStyle/>
          <a:p>
            <a:pPr>
              <a:lnSpc>
                <a:spcPct val="170000"/>
              </a:lnSpc>
              <a:buFont typeface="Arial" pitchFamily="34" charset="0"/>
              <a:buChar char="•"/>
            </a:pPr>
            <a:r>
              <a:rPr lang="de-DE" dirty="0">
                <a:solidFill>
                  <a:schemeClr val="tx2">
                    <a:lumMod val="10000"/>
                  </a:schemeClr>
                </a:solidFill>
                <a:latin typeface="Calibri" pitchFamily="34" charset="0"/>
              </a:rPr>
              <a:t>Bermudean Reverse Swap</a:t>
            </a:r>
          </a:p>
          <a:p>
            <a:pPr>
              <a:lnSpc>
                <a:spcPct val="170000"/>
              </a:lnSpc>
              <a:buFont typeface="Arial" pitchFamily="34" charset="0"/>
              <a:buChar char="•"/>
            </a:pPr>
            <a:r>
              <a:rPr lang="de-DE" dirty="0">
                <a:solidFill>
                  <a:schemeClr val="tx2">
                    <a:lumMod val="10000"/>
                  </a:schemeClr>
                </a:solidFill>
                <a:latin typeface="Calibri" pitchFamily="34" charset="0"/>
              </a:rPr>
              <a:t>Tarn  </a:t>
            </a:r>
            <a:r>
              <a:rPr lang="de-DE" dirty="0" smtClean="0">
                <a:solidFill>
                  <a:schemeClr val="tx2">
                    <a:lumMod val="10000"/>
                  </a:schemeClr>
                </a:solidFill>
                <a:latin typeface="Calibri" pitchFamily="34" charset="0"/>
              </a:rPr>
              <a:t>Structuren – Target Redemption</a:t>
            </a:r>
            <a:endParaRPr lang="de-DE" dirty="0">
              <a:solidFill>
                <a:schemeClr val="tx2">
                  <a:lumMod val="10000"/>
                </a:schemeClr>
              </a:solidFill>
              <a:latin typeface="Calibri" pitchFamily="34" charset="0"/>
            </a:endParaRPr>
          </a:p>
          <a:p>
            <a:pPr>
              <a:lnSpc>
                <a:spcPct val="170000"/>
              </a:lnSpc>
              <a:buFont typeface="Arial" pitchFamily="34" charset="0"/>
              <a:buChar char="•"/>
            </a:pPr>
            <a:r>
              <a:rPr lang="de-DE" dirty="0">
                <a:solidFill>
                  <a:schemeClr val="tx2">
                    <a:lumMod val="10000"/>
                  </a:schemeClr>
                </a:solidFill>
                <a:latin typeface="Calibri" pitchFamily="34" charset="0"/>
              </a:rPr>
              <a:t>Steepener</a:t>
            </a:r>
          </a:p>
          <a:p>
            <a:pPr>
              <a:lnSpc>
                <a:spcPct val="170000"/>
              </a:lnSpc>
              <a:buFont typeface="Arial" pitchFamily="34" charset="0"/>
              <a:buChar char="•"/>
            </a:pPr>
            <a:r>
              <a:rPr lang="de-DE" dirty="0" smtClean="0">
                <a:solidFill>
                  <a:schemeClr val="tx2">
                    <a:lumMod val="10000"/>
                  </a:schemeClr>
                </a:solidFill>
                <a:latin typeface="Calibri" pitchFamily="34" charset="0"/>
              </a:rPr>
              <a:t>CHF/HUF </a:t>
            </a:r>
            <a:r>
              <a:rPr lang="de-DE" dirty="0">
                <a:solidFill>
                  <a:schemeClr val="tx2">
                    <a:lumMod val="10000"/>
                  </a:schemeClr>
                </a:solidFill>
                <a:latin typeface="Calibri" pitchFamily="34" charset="0"/>
              </a:rPr>
              <a:t>linked Swap</a:t>
            </a:r>
          </a:p>
          <a:p>
            <a:pPr>
              <a:lnSpc>
                <a:spcPct val="170000"/>
              </a:lnSpc>
              <a:buFont typeface="Arial" pitchFamily="34" charset="0"/>
              <a:buChar char="•"/>
            </a:pPr>
            <a:r>
              <a:rPr lang="de-DE" dirty="0">
                <a:solidFill>
                  <a:schemeClr val="tx2">
                    <a:lumMod val="10000"/>
                  </a:schemeClr>
                </a:solidFill>
                <a:latin typeface="Calibri" pitchFamily="34" charset="0"/>
              </a:rPr>
              <a:t>CMS Digital Swap, </a:t>
            </a:r>
            <a:r>
              <a:rPr lang="de-DE" dirty="0" smtClean="0">
                <a:solidFill>
                  <a:schemeClr val="tx2">
                    <a:lumMod val="10000"/>
                  </a:schemeClr>
                </a:solidFill>
                <a:latin typeface="Calibri" pitchFamily="34" charset="0"/>
              </a:rPr>
              <a:t>Ascending Notional </a:t>
            </a:r>
            <a:r>
              <a:rPr lang="de-DE" dirty="0">
                <a:solidFill>
                  <a:schemeClr val="tx2">
                    <a:lumMod val="10000"/>
                  </a:schemeClr>
                </a:solidFill>
                <a:latin typeface="Calibri" pitchFamily="34" charset="0"/>
              </a:rPr>
              <a:t>Amount</a:t>
            </a:r>
          </a:p>
          <a:p>
            <a:pPr>
              <a:lnSpc>
                <a:spcPct val="170000"/>
              </a:lnSpc>
              <a:buFont typeface="Arial" pitchFamily="34" charset="0"/>
              <a:buChar char="•"/>
            </a:pPr>
            <a:r>
              <a:rPr lang="de-DE" dirty="0">
                <a:solidFill>
                  <a:schemeClr val="tx2">
                    <a:lumMod val="10000"/>
                  </a:schemeClr>
                </a:solidFill>
                <a:latin typeface="Calibri" pitchFamily="34" charset="0"/>
              </a:rPr>
              <a:t>CMS linked Structure</a:t>
            </a:r>
          </a:p>
          <a:p>
            <a:pPr>
              <a:lnSpc>
                <a:spcPct val="170000"/>
              </a:lnSpc>
              <a:buFont typeface="Arial" pitchFamily="34" charset="0"/>
              <a:buChar char="•"/>
            </a:pPr>
            <a:r>
              <a:rPr lang="de-DE" dirty="0">
                <a:solidFill>
                  <a:schemeClr val="tx2">
                    <a:lumMod val="10000"/>
                  </a:schemeClr>
                </a:solidFill>
                <a:latin typeface="Calibri" pitchFamily="34" charset="0"/>
              </a:rPr>
              <a:t>Euribor Range Accrual Swap</a:t>
            </a:r>
          </a:p>
          <a:p>
            <a:pPr>
              <a:lnSpc>
                <a:spcPct val="170000"/>
              </a:lnSpc>
              <a:buFont typeface="Arial" pitchFamily="34" charset="0"/>
              <a:buChar char="•"/>
            </a:pPr>
            <a:r>
              <a:rPr lang="de-DE" dirty="0">
                <a:solidFill>
                  <a:schemeClr val="tx2">
                    <a:lumMod val="10000"/>
                  </a:schemeClr>
                </a:solidFill>
                <a:latin typeface="Calibri" pitchFamily="34" charset="0"/>
              </a:rPr>
              <a:t>FX linked Structure</a:t>
            </a:r>
          </a:p>
          <a:p>
            <a:pPr>
              <a:lnSpc>
                <a:spcPct val="170000"/>
              </a:lnSpc>
              <a:buFont typeface="Arial" pitchFamily="34" charset="0"/>
              <a:buChar char="•"/>
            </a:pPr>
            <a:r>
              <a:rPr lang="de-DE" dirty="0" smtClean="0">
                <a:solidFill>
                  <a:schemeClr val="tx2">
                    <a:lumMod val="10000"/>
                  </a:schemeClr>
                </a:solidFill>
                <a:latin typeface="Calibri" pitchFamily="34" charset="0"/>
              </a:rPr>
              <a:t>Spread </a:t>
            </a:r>
            <a:r>
              <a:rPr lang="de-DE" dirty="0">
                <a:solidFill>
                  <a:schemeClr val="tx2">
                    <a:lumMod val="10000"/>
                  </a:schemeClr>
                </a:solidFill>
                <a:latin typeface="Calibri" pitchFamily="34" charset="0"/>
              </a:rPr>
              <a:t>linked Range Accrual</a:t>
            </a:r>
          </a:p>
          <a:p>
            <a:pPr>
              <a:lnSpc>
                <a:spcPct val="170000"/>
              </a:lnSpc>
              <a:buFont typeface="Arial" pitchFamily="34" charset="0"/>
              <a:buChar char="•"/>
            </a:pPr>
            <a:r>
              <a:rPr lang="de-DE" dirty="0">
                <a:solidFill>
                  <a:schemeClr val="tx2">
                    <a:lumMod val="10000"/>
                  </a:schemeClr>
                </a:solidFill>
                <a:latin typeface="Calibri" pitchFamily="34" charset="0"/>
              </a:rPr>
              <a:t>Swap </a:t>
            </a:r>
            <a:r>
              <a:rPr lang="de-DE" dirty="0" smtClean="0">
                <a:solidFill>
                  <a:schemeClr val="tx2">
                    <a:lumMod val="10000"/>
                  </a:schemeClr>
                </a:solidFill>
                <a:latin typeface="Calibri" pitchFamily="34" charset="0"/>
              </a:rPr>
              <a:t>with </a:t>
            </a:r>
            <a:r>
              <a:rPr lang="de-DE" dirty="0">
                <a:solidFill>
                  <a:schemeClr val="tx2">
                    <a:lumMod val="10000"/>
                  </a:schemeClr>
                </a:solidFill>
                <a:latin typeface="Calibri" pitchFamily="34" charset="0"/>
              </a:rPr>
              <a:t>Digital Barrier Option</a:t>
            </a:r>
          </a:p>
          <a:p>
            <a:pPr>
              <a:lnSpc>
                <a:spcPct val="170000"/>
              </a:lnSpc>
              <a:buFont typeface="Arial" pitchFamily="34" charset="0"/>
              <a:buChar char="•"/>
            </a:pPr>
            <a:r>
              <a:rPr lang="de-DE" dirty="0">
                <a:solidFill>
                  <a:schemeClr val="tx2">
                    <a:lumMod val="10000"/>
                  </a:schemeClr>
                </a:solidFill>
                <a:latin typeface="Calibri" pitchFamily="34" charset="0"/>
              </a:rPr>
              <a:t>Swap </a:t>
            </a:r>
            <a:r>
              <a:rPr lang="de-DE" dirty="0" smtClean="0">
                <a:solidFill>
                  <a:schemeClr val="tx2">
                    <a:lumMod val="10000"/>
                  </a:schemeClr>
                </a:solidFill>
                <a:latin typeface="Calibri" pitchFamily="34" charset="0"/>
              </a:rPr>
              <a:t>with </a:t>
            </a:r>
            <a:r>
              <a:rPr lang="de-DE" dirty="0">
                <a:solidFill>
                  <a:schemeClr val="tx2">
                    <a:lumMod val="10000"/>
                  </a:schemeClr>
                </a:solidFill>
                <a:latin typeface="Calibri" pitchFamily="34" charset="0"/>
              </a:rPr>
              <a:t>Forward </a:t>
            </a:r>
            <a:r>
              <a:rPr lang="de-DE" dirty="0" smtClean="0">
                <a:solidFill>
                  <a:schemeClr val="tx2">
                    <a:lumMod val="10000"/>
                  </a:schemeClr>
                </a:solidFill>
                <a:latin typeface="Calibri" pitchFamily="34" charset="0"/>
              </a:rPr>
              <a:t>Starting Barrier Option</a:t>
            </a:r>
          </a:p>
          <a:p>
            <a:pPr>
              <a:lnSpc>
                <a:spcPct val="170000"/>
              </a:lnSpc>
              <a:buFont typeface="Arial" pitchFamily="34" charset="0"/>
              <a:buChar char="•"/>
            </a:pPr>
            <a:r>
              <a:rPr lang="de-DE" dirty="0" smtClean="0">
                <a:solidFill>
                  <a:schemeClr val="tx2">
                    <a:lumMod val="10000"/>
                  </a:schemeClr>
                </a:solidFill>
                <a:latin typeface="Calibri" pitchFamily="34" charset="0"/>
              </a:rPr>
              <a:t>Swap with Spread Cap</a:t>
            </a:r>
            <a:endParaRPr lang="de-DE" dirty="0">
              <a:solidFill>
                <a:schemeClr val="tx2">
                  <a:lumMod val="10000"/>
                </a:schemeClr>
              </a:solidFill>
              <a:latin typeface="Calibri" pitchFamily="34" charset="0"/>
            </a:endParaRP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4932040" y="1268760"/>
            <a:ext cx="3538736" cy="48574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20000"/>
              <a:buFont typeface="Arial" pitchFamily="34" charset="0"/>
              <a:buChar char="-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20000"/>
              <a:buFont typeface="Arial" pitchFamily="34" charset="0"/>
              <a:buChar char="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70000"/>
              </a:lnSpc>
              <a:buFont typeface="Arial" pitchFamily="34" charset="0"/>
              <a:buChar char="•"/>
            </a:pPr>
            <a:r>
              <a:rPr lang="de-DE" sz="1300" dirty="0">
                <a:solidFill>
                  <a:schemeClr val="tx2">
                    <a:lumMod val="10000"/>
                  </a:schemeClr>
                </a:solidFill>
                <a:latin typeface="Calibri" pitchFamily="34" charset="0"/>
              </a:rPr>
              <a:t>USD-Libor Quanto Range Accrual Swap</a:t>
            </a:r>
          </a:p>
          <a:p>
            <a:pPr>
              <a:lnSpc>
                <a:spcPct val="170000"/>
              </a:lnSpc>
              <a:buFont typeface="Arial" pitchFamily="34" charset="0"/>
              <a:buChar char="•"/>
            </a:pPr>
            <a:r>
              <a:rPr lang="de-DE" sz="1300" dirty="0">
                <a:solidFill>
                  <a:schemeClr val="tx2">
                    <a:lumMod val="10000"/>
                  </a:schemeClr>
                </a:solidFill>
                <a:latin typeface="Calibri" pitchFamily="34" charset="0"/>
              </a:rPr>
              <a:t>Cap Call</a:t>
            </a:r>
          </a:p>
          <a:p>
            <a:pPr>
              <a:lnSpc>
                <a:spcPct val="170000"/>
              </a:lnSpc>
              <a:buFont typeface="Arial" pitchFamily="34" charset="0"/>
              <a:buChar char="•"/>
            </a:pPr>
            <a:r>
              <a:rPr lang="de-DE" sz="1300" dirty="0">
                <a:solidFill>
                  <a:schemeClr val="tx2">
                    <a:lumMod val="10000"/>
                  </a:schemeClr>
                </a:solidFill>
                <a:latin typeface="Calibri" pitchFamily="34" charset="0"/>
              </a:rPr>
              <a:t>Cap Put</a:t>
            </a:r>
          </a:p>
          <a:p>
            <a:pPr>
              <a:lnSpc>
                <a:spcPct val="170000"/>
              </a:lnSpc>
              <a:buFont typeface="Arial" pitchFamily="34" charset="0"/>
              <a:buChar char="•"/>
            </a:pPr>
            <a:r>
              <a:rPr lang="de-DE" sz="1300" dirty="0">
                <a:solidFill>
                  <a:schemeClr val="tx2">
                    <a:lumMod val="10000"/>
                  </a:schemeClr>
                </a:solidFill>
                <a:latin typeface="Calibri" pitchFamily="34" charset="0"/>
              </a:rPr>
              <a:t>Discount Turbo Certificate</a:t>
            </a:r>
          </a:p>
          <a:p>
            <a:pPr>
              <a:lnSpc>
                <a:spcPct val="170000"/>
              </a:lnSpc>
              <a:buFont typeface="Arial" pitchFamily="34" charset="0"/>
              <a:buChar char="•"/>
            </a:pPr>
            <a:r>
              <a:rPr lang="de-DE" sz="1300" dirty="0">
                <a:solidFill>
                  <a:schemeClr val="tx2">
                    <a:lumMod val="10000"/>
                  </a:schemeClr>
                </a:solidFill>
                <a:latin typeface="Calibri" pitchFamily="34" charset="0"/>
              </a:rPr>
              <a:t>Discount Certificate</a:t>
            </a:r>
          </a:p>
          <a:p>
            <a:pPr>
              <a:lnSpc>
                <a:spcPct val="170000"/>
              </a:lnSpc>
              <a:buFont typeface="Arial" pitchFamily="34" charset="0"/>
              <a:buChar char="•"/>
            </a:pPr>
            <a:r>
              <a:rPr lang="de-DE" sz="1300" dirty="0">
                <a:solidFill>
                  <a:schemeClr val="tx2">
                    <a:lumMod val="10000"/>
                  </a:schemeClr>
                </a:solidFill>
                <a:latin typeface="Calibri" pitchFamily="34" charset="0"/>
              </a:rPr>
              <a:t>Hit Call</a:t>
            </a:r>
          </a:p>
          <a:p>
            <a:pPr>
              <a:lnSpc>
                <a:spcPct val="170000"/>
              </a:lnSpc>
              <a:buFont typeface="Arial" pitchFamily="34" charset="0"/>
              <a:buChar char="•"/>
            </a:pPr>
            <a:r>
              <a:rPr lang="de-DE" sz="1300" dirty="0">
                <a:solidFill>
                  <a:schemeClr val="tx2">
                    <a:lumMod val="10000"/>
                  </a:schemeClr>
                </a:solidFill>
                <a:latin typeface="Calibri" pitchFamily="34" charset="0"/>
              </a:rPr>
              <a:t>Hit Put</a:t>
            </a:r>
          </a:p>
          <a:p>
            <a:pPr>
              <a:lnSpc>
                <a:spcPct val="170000"/>
              </a:lnSpc>
              <a:buFont typeface="Arial" pitchFamily="34" charset="0"/>
              <a:buChar char="•"/>
            </a:pPr>
            <a:r>
              <a:rPr lang="de-DE" sz="1300" dirty="0">
                <a:solidFill>
                  <a:schemeClr val="tx2">
                    <a:lumMod val="10000"/>
                  </a:schemeClr>
                </a:solidFill>
                <a:latin typeface="Calibri" pitchFamily="34" charset="0"/>
              </a:rPr>
              <a:t>Knock Out Barrier-Option</a:t>
            </a:r>
          </a:p>
          <a:p>
            <a:pPr>
              <a:lnSpc>
                <a:spcPct val="170000"/>
              </a:lnSpc>
              <a:buFont typeface="Arial" pitchFamily="34" charset="0"/>
              <a:buChar char="•"/>
            </a:pPr>
            <a:r>
              <a:rPr lang="de-DE" sz="1300" dirty="0">
                <a:solidFill>
                  <a:schemeClr val="tx2">
                    <a:lumMod val="10000"/>
                  </a:schemeClr>
                </a:solidFill>
                <a:latin typeface="Calibri" pitchFamily="34" charset="0"/>
              </a:rPr>
              <a:t>Onion Option – Double Non Touch Option</a:t>
            </a:r>
          </a:p>
          <a:p>
            <a:pPr>
              <a:lnSpc>
                <a:spcPct val="170000"/>
              </a:lnSpc>
              <a:buFont typeface="Arial" pitchFamily="34" charset="0"/>
              <a:buChar char="•"/>
            </a:pPr>
            <a:r>
              <a:rPr lang="de-DE" sz="1300" dirty="0">
                <a:solidFill>
                  <a:schemeClr val="tx2">
                    <a:lumMod val="10000"/>
                  </a:schemeClr>
                </a:solidFill>
                <a:latin typeface="Calibri" pitchFamily="34" charset="0"/>
              </a:rPr>
              <a:t>Participation Certificate</a:t>
            </a:r>
          </a:p>
          <a:p>
            <a:pPr>
              <a:lnSpc>
                <a:spcPct val="170000"/>
              </a:lnSpc>
              <a:buFont typeface="Arial" pitchFamily="34" charset="0"/>
              <a:buChar char="•"/>
            </a:pPr>
            <a:r>
              <a:rPr lang="de-DE" sz="1300" dirty="0">
                <a:solidFill>
                  <a:schemeClr val="tx2">
                    <a:lumMod val="10000"/>
                  </a:schemeClr>
                </a:solidFill>
                <a:latin typeface="Calibri" pitchFamily="34" charset="0"/>
              </a:rPr>
              <a:t>Power Call</a:t>
            </a:r>
          </a:p>
          <a:p>
            <a:pPr>
              <a:lnSpc>
                <a:spcPct val="170000"/>
              </a:lnSpc>
              <a:buFont typeface="Arial" pitchFamily="34" charset="0"/>
              <a:buChar char="•"/>
            </a:pPr>
            <a:r>
              <a:rPr lang="de-DE" sz="1300" dirty="0">
                <a:solidFill>
                  <a:schemeClr val="tx2">
                    <a:lumMod val="10000"/>
                  </a:schemeClr>
                </a:solidFill>
                <a:latin typeface="Calibri" pitchFamily="34" charset="0"/>
              </a:rPr>
              <a:t>Single Range Option</a:t>
            </a:r>
          </a:p>
        </p:txBody>
      </p:sp>
    </p:spTree>
    <p:extLst>
      <p:ext uri="{BB962C8B-B14F-4D97-AF65-F5344CB8AC3E}">
        <p14:creationId xmlns:p14="http://schemas.microsoft.com/office/powerpoint/2010/main" val="3367713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000"/>
                            </p:stCondLst>
                            <p:childTnLst>
                              <p:par>
                                <p:cTn id="6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Characterization of Structured Products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70000" lnSpcReduction="20000"/>
          </a:bodyPr>
          <a:lstStyle/>
          <a:p>
            <a:pPr marL="342900" lvl="1" indent="-342900">
              <a:lnSpc>
                <a:spcPct val="170000"/>
              </a:lnSpc>
              <a:buSzPct val="90000"/>
              <a:buFont typeface="Arial" pitchFamily="34" charset="0"/>
              <a:buChar char="•"/>
            </a:pPr>
            <a:r>
              <a:rPr lang="de-AT" sz="2400" dirty="0"/>
              <a:t>Pay Off structure is highly customized</a:t>
            </a:r>
          </a:p>
          <a:p>
            <a:pPr marL="342900" lvl="1" indent="-342900">
              <a:lnSpc>
                <a:spcPct val="170000"/>
              </a:lnSpc>
              <a:buSzPct val="90000"/>
              <a:buFont typeface="Arial" pitchFamily="34" charset="0"/>
              <a:buChar char="•"/>
            </a:pPr>
            <a:r>
              <a:rPr lang="de-AT" sz="2400" dirty="0" smtClean="0"/>
              <a:t>Customized </a:t>
            </a:r>
            <a:r>
              <a:rPr lang="de-AT" sz="2400" dirty="0"/>
              <a:t>Leverage</a:t>
            </a:r>
          </a:p>
          <a:p>
            <a:pPr>
              <a:lnSpc>
                <a:spcPct val="170000"/>
              </a:lnSpc>
              <a:buFont typeface="Arial" pitchFamily="34" charset="0"/>
              <a:buChar char="•"/>
            </a:pPr>
            <a:r>
              <a:rPr lang="de-AT" dirty="0"/>
              <a:t>Combination of different PayOff </a:t>
            </a:r>
            <a:r>
              <a:rPr lang="de-AT" dirty="0" smtClean="0"/>
              <a:t>Models</a:t>
            </a:r>
          </a:p>
          <a:p>
            <a:pPr>
              <a:lnSpc>
                <a:spcPct val="170000"/>
              </a:lnSpc>
              <a:buFont typeface="Arial" pitchFamily="34" charset="0"/>
              <a:buChar char="•"/>
            </a:pPr>
            <a:r>
              <a:rPr lang="de-AT" dirty="0" smtClean="0"/>
              <a:t>Pay Off structure is derived from one, or more underlyings</a:t>
            </a:r>
          </a:p>
          <a:p>
            <a:pPr>
              <a:lnSpc>
                <a:spcPct val="170000"/>
              </a:lnSpc>
              <a:buFont typeface="Arial" pitchFamily="34" charset="0"/>
              <a:buChar char="•"/>
            </a:pPr>
            <a:r>
              <a:rPr lang="de-AT" dirty="0" smtClean="0"/>
              <a:t>Combination of different mathematic pricing models</a:t>
            </a:r>
          </a:p>
          <a:p>
            <a:pPr>
              <a:lnSpc>
                <a:spcPct val="170000"/>
              </a:lnSpc>
              <a:buFont typeface="Arial" pitchFamily="34" charset="0"/>
              <a:buChar char="•"/>
            </a:pPr>
            <a:r>
              <a:rPr lang="de-AT" dirty="0" smtClean="0"/>
              <a:t>Combination of a vast variaty of risk classes</a:t>
            </a:r>
          </a:p>
          <a:p>
            <a:pPr>
              <a:lnSpc>
                <a:spcPct val="170000"/>
              </a:lnSpc>
              <a:buFont typeface="Arial" pitchFamily="34" charset="0"/>
              <a:buChar char="•"/>
            </a:pPr>
            <a:r>
              <a:rPr lang="de-AT" dirty="0" smtClean="0"/>
              <a:t>Low Liquidity</a:t>
            </a:r>
          </a:p>
          <a:p>
            <a:pPr marL="342900" lvl="1" indent="-342900">
              <a:lnSpc>
                <a:spcPct val="170000"/>
              </a:lnSpc>
              <a:buSzPct val="90000"/>
              <a:buFont typeface="Arial" pitchFamily="34" charset="0"/>
              <a:buChar char="•"/>
            </a:pPr>
            <a:r>
              <a:rPr lang="de-AT" sz="2400" dirty="0"/>
              <a:t>OTC Deal (besides ETN)</a:t>
            </a:r>
          </a:p>
          <a:p>
            <a:pPr>
              <a:lnSpc>
                <a:spcPct val="170000"/>
              </a:lnSpc>
              <a:buFont typeface="Arial" pitchFamily="34" charset="0"/>
              <a:buChar char="•"/>
            </a:pPr>
            <a:r>
              <a:rPr lang="de-AT" dirty="0" smtClean="0"/>
              <a:t>Buy-and-hold strategy</a:t>
            </a:r>
            <a:r>
              <a:rPr lang="de-AT" dirty="0"/>
              <a:t> </a:t>
            </a:r>
            <a:r>
              <a:rPr lang="de-AT" dirty="0" smtClean="0"/>
              <a:t>(fixed assets - IFRS)</a:t>
            </a:r>
          </a:p>
          <a:p>
            <a:pPr>
              <a:lnSpc>
                <a:spcPct val="170000"/>
              </a:lnSpc>
              <a:buFont typeface="Arial" pitchFamily="34" charset="0"/>
              <a:buChar char="•"/>
            </a:pPr>
            <a:r>
              <a:rPr lang="de-AT" dirty="0" smtClean="0"/>
              <a:t>Accessibility to exotic markets (commodities)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21031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Pros/Cons of Structured Products for Investors/Issuer</a:t>
            </a:r>
            <a:endParaRPr lang="de-AT" dirty="0"/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1835696" y="1340768"/>
            <a:ext cx="8229600" cy="48574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20000"/>
              <a:buFont typeface="Arial" pitchFamily="34" charset="0"/>
              <a:buChar char="-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20000"/>
              <a:buFont typeface="Arial" pitchFamily="34" charset="0"/>
              <a:buChar char="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lnSpc>
                <a:spcPct val="170000"/>
              </a:lnSpc>
              <a:buSzPct val="90000"/>
              <a:buFont typeface="Wingdings" pitchFamily="2" charset="2"/>
              <a:buChar char="§"/>
            </a:pPr>
            <a:r>
              <a:rPr lang="de-AT" sz="2400" dirty="0" smtClean="0"/>
              <a:t>Pros Investors:</a:t>
            </a:r>
          </a:p>
          <a:p>
            <a:pPr marL="342900" lvl="1" indent="-342900">
              <a:lnSpc>
                <a:spcPct val="170000"/>
              </a:lnSpc>
              <a:buSzPct val="90000"/>
              <a:buFont typeface="Arial" pitchFamily="34" charset="0"/>
              <a:buChar char="•"/>
            </a:pPr>
            <a:r>
              <a:rPr lang="de-AT" sz="2400" dirty="0"/>
              <a:t>Pay Off structure is highly customized</a:t>
            </a:r>
          </a:p>
          <a:p>
            <a:pPr marL="342900" lvl="1" indent="-342900">
              <a:lnSpc>
                <a:spcPct val="170000"/>
              </a:lnSpc>
              <a:buSzPct val="90000"/>
              <a:buFont typeface="Arial" pitchFamily="34" charset="0"/>
              <a:buChar char="•"/>
            </a:pPr>
            <a:r>
              <a:rPr lang="de-AT" sz="2400" dirty="0"/>
              <a:t>OTC Deal</a:t>
            </a:r>
          </a:p>
          <a:p>
            <a:pPr marL="342900" lvl="1" indent="-342900">
              <a:lnSpc>
                <a:spcPct val="170000"/>
              </a:lnSpc>
              <a:buSzPct val="90000"/>
              <a:buFont typeface="Arial" pitchFamily="34" charset="0"/>
              <a:buChar char="•"/>
            </a:pPr>
            <a:r>
              <a:rPr lang="de-AT" sz="2400" dirty="0"/>
              <a:t>Customized Leverage</a:t>
            </a:r>
          </a:p>
          <a:p>
            <a:pPr marL="342900" lvl="1" indent="-342900">
              <a:lnSpc>
                <a:spcPct val="170000"/>
              </a:lnSpc>
              <a:buSzPct val="90000"/>
              <a:buFont typeface="Arial" pitchFamily="34" charset="0"/>
              <a:buChar char="•"/>
            </a:pPr>
            <a:r>
              <a:rPr lang="de-AT" sz="2400" dirty="0"/>
              <a:t>Combination of different PayOff Models</a:t>
            </a:r>
          </a:p>
          <a:p>
            <a:pPr marL="342900" lvl="1" indent="-342900">
              <a:lnSpc>
                <a:spcPct val="170000"/>
              </a:lnSpc>
              <a:buSzPct val="90000"/>
              <a:buFont typeface="Arial" pitchFamily="34" charset="0"/>
              <a:buChar char="•"/>
            </a:pPr>
            <a:r>
              <a:rPr lang="de-AT" sz="2400" dirty="0"/>
              <a:t>Buy-and-hold strategy (fixed assets - IFRS)</a:t>
            </a:r>
          </a:p>
          <a:p>
            <a:pPr marL="342900" lvl="1" indent="-342900">
              <a:lnSpc>
                <a:spcPct val="170000"/>
              </a:lnSpc>
              <a:buSzPct val="90000"/>
              <a:buFont typeface="Arial" pitchFamily="34" charset="0"/>
              <a:buChar char="•"/>
            </a:pPr>
            <a:r>
              <a:rPr lang="de-AT" sz="2400" dirty="0"/>
              <a:t>Accessibility to exotic markets (commodities)</a:t>
            </a:r>
          </a:p>
          <a:p>
            <a:pPr marL="342900" lvl="1" indent="-342900">
              <a:lnSpc>
                <a:spcPct val="170000"/>
              </a:lnSpc>
              <a:buSzPct val="90000"/>
              <a:buFont typeface="Wingdings" pitchFamily="2" charset="2"/>
              <a:buChar char="§"/>
            </a:pPr>
            <a:endParaRPr lang="de-AT" sz="2400" dirty="0" smtClean="0"/>
          </a:p>
          <a:p>
            <a:pPr marL="342900" lvl="1" indent="-342900">
              <a:lnSpc>
                <a:spcPct val="170000"/>
              </a:lnSpc>
              <a:buSzPct val="90000"/>
              <a:buFont typeface="Wingdings" pitchFamily="2" charset="2"/>
              <a:buChar char="§"/>
            </a:pPr>
            <a:r>
              <a:rPr lang="de-AT" sz="2400" dirty="0" smtClean="0"/>
              <a:t>Cons Investors:</a:t>
            </a:r>
          </a:p>
          <a:p>
            <a:pPr>
              <a:lnSpc>
                <a:spcPct val="170000"/>
              </a:lnSpc>
              <a:buFont typeface="Arial" pitchFamily="34" charset="0"/>
              <a:buChar char="•"/>
            </a:pPr>
            <a:r>
              <a:rPr lang="de-AT" dirty="0" smtClean="0"/>
              <a:t>Pay Off structure is derived from one, or more underlyings</a:t>
            </a:r>
          </a:p>
          <a:p>
            <a:pPr>
              <a:lnSpc>
                <a:spcPct val="170000"/>
              </a:lnSpc>
              <a:buFont typeface="Arial" pitchFamily="34" charset="0"/>
              <a:buChar char="•"/>
            </a:pPr>
            <a:r>
              <a:rPr lang="de-AT" dirty="0" smtClean="0"/>
              <a:t>Combination of different mathematic pricing models</a:t>
            </a:r>
          </a:p>
          <a:p>
            <a:pPr>
              <a:lnSpc>
                <a:spcPct val="170000"/>
              </a:lnSpc>
              <a:buFont typeface="Arial" pitchFamily="34" charset="0"/>
              <a:buChar char="•"/>
            </a:pPr>
            <a:r>
              <a:rPr lang="de-AT" dirty="0" smtClean="0"/>
              <a:t>Combination of a vast variaty of risk classes</a:t>
            </a:r>
          </a:p>
          <a:p>
            <a:pPr>
              <a:lnSpc>
                <a:spcPct val="170000"/>
              </a:lnSpc>
              <a:buFont typeface="Arial" pitchFamily="34" charset="0"/>
              <a:buChar char="•"/>
            </a:pPr>
            <a:r>
              <a:rPr lang="de-AT" dirty="0" smtClean="0"/>
              <a:t>Low Liquidity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457200" y="1000299"/>
            <a:ext cx="8229600" cy="48574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20000"/>
              <a:buFont typeface="Arial" pitchFamily="34" charset="0"/>
              <a:buChar char="-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20000"/>
              <a:buFont typeface="Arial" pitchFamily="34" charset="0"/>
              <a:buChar char="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lnSpc>
                <a:spcPct val="170000"/>
              </a:lnSpc>
              <a:buSzPct val="90000"/>
              <a:buFont typeface="Wingdings" pitchFamily="2" charset="2"/>
              <a:buChar char="§"/>
            </a:pPr>
            <a:r>
              <a:rPr lang="de-AT" sz="2400" dirty="0" smtClean="0"/>
              <a:t>Pros Issuer:</a:t>
            </a:r>
          </a:p>
          <a:p>
            <a:pPr>
              <a:lnSpc>
                <a:spcPct val="170000"/>
              </a:lnSpc>
              <a:buFont typeface="Arial" pitchFamily="34" charset="0"/>
              <a:buChar char="•"/>
            </a:pPr>
            <a:r>
              <a:rPr lang="de-AT" dirty="0"/>
              <a:t>Pay Off structure is derived from one, or more underlyings</a:t>
            </a:r>
          </a:p>
          <a:p>
            <a:pPr>
              <a:lnSpc>
                <a:spcPct val="170000"/>
              </a:lnSpc>
              <a:buFont typeface="Arial" pitchFamily="34" charset="0"/>
              <a:buChar char="•"/>
            </a:pPr>
            <a:r>
              <a:rPr lang="de-AT" dirty="0" smtClean="0"/>
              <a:t>Combination </a:t>
            </a:r>
            <a:r>
              <a:rPr lang="de-AT" dirty="0"/>
              <a:t>of different mathematic pricing models</a:t>
            </a:r>
          </a:p>
          <a:p>
            <a:pPr>
              <a:lnSpc>
                <a:spcPct val="170000"/>
              </a:lnSpc>
              <a:buFont typeface="Arial" pitchFamily="34" charset="0"/>
              <a:buChar char="•"/>
            </a:pPr>
            <a:r>
              <a:rPr lang="de-AT" dirty="0"/>
              <a:t>Combination of a vast variaty of risk classes</a:t>
            </a:r>
          </a:p>
          <a:p>
            <a:pPr>
              <a:lnSpc>
                <a:spcPct val="170000"/>
              </a:lnSpc>
              <a:buFont typeface="Arial" pitchFamily="34" charset="0"/>
              <a:buChar char="•"/>
            </a:pPr>
            <a:r>
              <a:rPr lang="de-AT" dirty="0"/>
              <a:t>Low Liquidity</a:t>
            </a:r>
          </a:p>
          <a:p>
            <a:pPr marL="342900" lvl="1" indent="-342900">
              <a:lnSpc>
                <a:spcPct val="170000"/>
              </a:lnSpc>
              <a:buSzPct val="90000"/>
              <a:buFont typeface="Arial" pitchFamily="34" charset="0"/>
              <a:buChar char="•"/>
            </a:pPr>
            <a:r>
              <a:rPr lang="de-AT" sz="2400" dirty="0"/>
              <a:t>Pay Off structure is highly customized</a:t>
            </a:r>
          </a:p>
          <a:p>
            <a:pPr marL="342900" lvl="1" indent="-342900">
              <a:lnSpc>
                <a:spcPct val="170000"/>
              </a:lnSpc>
              <a:buSzPct val="90000"/>
              <a:buFont typeface="Arial" pitchFamily="34" charset="0"/>
              <a:buChar char="•"/>
            </a:pPr>
            <a:r>
              <a:rPr lang="de-AT" sz="2400" dirty="0"/>
              <a:t>OTC Deal</a:t>
            </a:r>
          </a:p>
          <a:p>
            <a:pPr marL="342900" lvl="1" indent="-342900">
              <a:lnSpc>
                <a:spcPct val="170000"/>
              </a:lnSpc>
              <a:buSzPct val="90000"/>
              <a:buFont typeface="Wingdings" pitchFamily="2" charset="2"/>
              <a:buChar char="§"/>
            </a:pPr>
            <a:endParaRPr lang="de-AT" sz="2400" dirty="0" smtClean="0"/>
          </a:p>
          <a:p>
            <a:pPr marL="342900" lvl="1" indent="-342900">
              <a:lnSpc>
                <a:spcPct val="170000"/>
              </a:lnSpc>
              <a:buSzPct val="90000"/>
              <a:buFont typeface="Wingdings" pitchFamily="2" charset="2"/>
              <a:buChar char="§"/>
            </a:pPr>
            <a:r>
              <a:rPr lang="de-AT" sz="2400" dirty="0" smtClean="0"/>
              <a:t>Cons Issuer:</a:t>
            </a:r>
          </a:p>
          <a:p>
            <a:pPr marL="342900" lvl="1" indent="-342900">
              <a:lnSpc>
                <a:spcPct val="170000"/>
              </a:lnSpc>
              <a:buSzPct val="90000"/>
              <a:buFont typeface="Arial" pitchFamily="34" charset="0"/>
              <a:buChar char="•"/>
            </a:pPr>
            <a:r>
              <a:rPr lang="de-AT" sz="2400" dirty="0" smtClean="0"/>
              <a:t>Customized </a:t>
            </a:r>
            <a:r>
              <a:rPr lang="de-AT" sz="2400" dirty="0"/>
              <a:t>Leverage</a:t>
            </a:r>
          </a:p>
          <a:p>
            <a:pPr marL="342900" lvl="1" indent="-342900">
              <a:lnSpc>
                <a:spcPct val="170000"/>
              </a:lnSpc>
              <a:buSzPct val="90000"/>
              <a:buFont typeface="Arial" pitchFamily="34" charset="0"/>
              <a:buChar char="•"/>
            </a:pPr>
            <a:r>
              <a:rPr lang="de-AT" sz="2400" dirty="0"/>
              <a:t>Combination of different PayOff Models</a:t>
            </a:r>
          </a:p>
          <a:p>
            <a:pPr marL="342900" lvl="1" indent="-342900">
              <a:lnSpc>
                <a:spcPct val="170000"/>
              </a:lnSpc>
              <a:buSzPct val="90000"/>
              <a:buFont typeface="Arial" pitchFamily="34" charset="0"/>
              <a:buChar char="•"/>
            </a:pPr>
            <a:r>
              <a:rPr lang="de-AT" sz="2400" dirty="0"/>
              <a:t>Buy-and-hold strategy (fixed assets - IFRS)</a:t>
            </a:r>
          </a:p>
          <a:p>
            <a:pPr marL="342900" lvl="1" indent="-342900">
              <a:lnSpc>
                <a:spcPct val="170000"/>
              </a:lnSpc>
              <a:buSzPct val="90000"/>
              <a:buFont typeface="Arial" pitchFamily="34" charset="0"/>
              <a:buChar char="•"/>
            </a:pPr>
            <a:r>
              <a:rPr lang="de-AT" sz="2400" dirty="0"/>
              <a:t>Accessibility to exotic markets (commodities</a:t>
            </a:r>
            <a:r>
              <a:rPr lang="de-AT" sz="2400" dirty="0" smtClean="0"/>
              <a:t>)</a:t>
            </a:r>
            <a:endParaRPr lang="de-AT" dirty="0" smtClean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9623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Example</a:t>
            </a:r>
            <a:r>
              <a:rPr lang="de-AT" dirty="0" smtClean="0"/>
              <a:t>: </a:t>
            </a:r>
            <a:r>
              <a:rPr lang="de-AT" dirty="0" err="1" smtClean="0"/>
              <a:t>Termsheet</a:t>
            </a:r>
            <a:r>
              <a:rPr lang="de-AT" dirty="0" smtClean="0"/>
              <a:t> - </a:t>
            </a:r>
            <a:r>
              <a:rPr lang="de-AT" dirty="0" err="1"/>
              <a:t>Composition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 smtClean="0"/>
              <a:t>PayOff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de-AT" dirty="0" smtClean="0"/>
              <a:t>Nominal </a:t>
            </a:r>
            <a:r>
              <a:rPr lang="de-AT" dirty="0"/>
              <a:t>10 </a:t>
            </a:r>
            <a:r>
              <a:rPr lang="de-AT" dirty="0" err="1"/>
              <a:t>Mio</a:t>
            </a:r>
            <a:r>
              <a:rPr lang="de-AT" dirty="0"/>
              <a:t> </a:t>
            </a:r>
            <a:r>
              <a:rPr lang="de-AT" dirty="0" smtClean="0"/>
              <a:t>USD</a:t>
            </a:r>
          </a:p>
          <a:p>
            <a:pPr>
              <a:lnSpc>
                <a:spcPct val="170000"/>
              </a:lnSpc>
            </a:pPr>
            <a:r>
              <a:rPr lang="de-AT" dirty="0" err="1"/>
              <a:t>Maturity</a:t>
            </a:r>
            <a:r>
              <a:rPr lang="de-AT" dirty="0"/>
              <a:t>  </a:t>
            </a:r>
            <a:r>
              <a:rPr lang="de-AT" dirty="0" smtClean="0"/>
              <a:t>2017</a:t>
            </a:r>
            <a:endParaRPr lang="de-AT" dirty="0"/>
          </a:p>
          <a:p>
            <a:pPr>
              <a:lnSpc>
                <a:spcPct val="170000"/>
              </a:lnSpc>
            </a:pPr>
            <a:r>
              <a:rPr lang="de-AT" dirty="0"/>
              <a:t>Zero </a:t>
            </a:r>
            <a:r>
              <a:rPr lang="de-AT" dirty="0" err="1" smtClean="0"/>
              <a:t>Structure</a:t>
            </a:r>
            <a:endParaRPr lang="de-AT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de-AT" sz="2800" dirty="0" smtClean="0"/>
              <a:t>Fix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de-AT" sz="2800" dirty="0" smtClean="0"/>
              <a:t>+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de-AT" sz="2800" dirty="0" err="1" smtClean="0"/>
              <a:t>Basket</a:t>
            </a:r>
            <a:r>
              <a:rPr lang="de-AT" sz="2800" dirty="0" smtClean="0"/>
              <a:t> Performance</a:t>
            </a:r>
            <a:r>
              <a:rPr lang="de-AT" sz="2800" dirty="0"/>
              <a:t> </a:t>
            </a:r>
            <a:endParaRPr lang="de-AT" sz="2800" dirty="0" smtClean="0"/>
          </a:p>
        </p:txBody>
      </p:sp>
    </p:spTree>
    <p:extLst>
      <p:ext uri="{BB962C8B-B14F-4D97-AF65-F5344CB8AC3E}">
        <p14:creationId xmlns:p14="http://schemas.microsoft.com/office/powerpoint/2010/main" val="64432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Basket</a:t>
            </a:r>
            <a:r>
              <a:rPr lang="de-AT" dirty="0" smtClean="0"/>
              <a:t> Performance Formular – </a:t>
            </a:r>
            <a:r>
              <a:rPr lang="de-AT" dirty="0" err="1" smtClean="0"/>
              <a:t>Termsheet</a:t>
            </a:r>
            <a:r>
              <a:rPr lang="de-AT" dirty="0" smtClean="0"/>
              <a:t> </a:t>
            </a:r>
            <a:r>
              <a:rPr lang="de-AT" dirty="0" err="1" smtClean="0"/>
              <a:t>Extract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88" y="1328738"/>
            <a:ext cx="8734425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838" y="2809875"/>
            <a:ext cx="4200525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727" y="4503589"/>
            <a:ext cx="3076575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425" y="4489301"/>
            <a:ext cx="3105150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4575" y="4479776"/>
            <a:ext cx="30003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2624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-Design">
  <a:themeElements>
    <a:clrScheme name="COPS HST">
      <a:dk1>
        <a:srgbClr val="191613"/>
      </a:dk1>
      <a:lt1>
        <a:srgbClr val="FFFFFF"/>
      </a:lt1>
      <a:dk2>
        <a:srgbClr val="535EA0"/>
      </a:dk2>
      <a:lt2>
        <a:srgbClr val="CC3300"/>
      </a:lt2>
      <a:accent1>
        <a:srgbClr val="9B9BD6"/>
      </a:accent1>
      <a:accent2>
        <a:srgbClr val="DD5224"/>
      </a:accent2>
      <a:accent3>
        <a:srgbClr val="849542"/>
      </a:accent3>
      <a:accent4>
        <a:srgbClr val="D0BB34"/>
      </a:accent4>
      <a:accent5>
        <a:srgbClr val="8B5397"/>
      </a:accent5>
      <a:accent6>
        <a:srgbClr val="837972"/>
      </a:accent6>
      <a:hlink>
        <a:srgbClr val="191613"/>
      </a:hlink>
      <a:folHlink>
        <a:srgbClr val="191613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8100">
          <a:solidFill>
            <a:srgbClr val="FFFF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1295</Words>
  <Application>Microsoft Office PowerPoint</Application>
  <PresentationFormat>Bildschirmpräsentation (4:3)</PresentationFormat>
  <Paragraphs>510</Paragraphs>
  <Slides>24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24</vt:i4>
      </vt:variant>
    </vt:vector>
  </HeadingPairs>
  <TitlesOfParts>
    <vt:vector size="25" baseType="lpstr">
      <vt:lpstr>Larissa-Design</vt:lpstr>
      <vt:lpstr>Cops EXCELLENce IN  PORTFOLIO- &amp; RISKMANAGEMENT</vt:lpstr>
      <vt:lpstr>Evaluation of Structured Products – A finanCial Maze</vt:lpstr>
      <vt:lpstr>Curriculum Vitae</vt:lpstr>
      <vt:lpstr>Evalution of Structured Products – A Financial Maze</vt:lpstr>
      <vt:lpstr>Product Names of Structured Products</vt:lpstr>
      <vt:lpstr>Characterization of Structured Products</vt:lpstr>
      <vt:lpstr>Pros/Cons of Structured Products for Investors/Issuer</vt:lpstr>
      <vt:lpstr>Example: Termsheet - Composition of the PayOff</vt:lpstr>
      <vt:lpstr>Basket Performance Formular – Termsheet Extract</vt:lpstr>
      <vt:lpstr>Termsheet #2</vt:lpstr>
      <vt:lpstr>Mathematical Formular</vt:lpstr>
      <vt:lpstr>Risk Brainstorming</vt:lpstr>
      <vt:lpstr>Plain Vanilla Pricing</vt:lpstr>
      <vt:lpstr>Approximative Perfect Pricing</vt:lpstr>
      <vt:lpstr>Identification of Mathematic Pricing Models incl. Data</vt:lpstr>
      <vt:lpstr>Payoff Structure</vt:lpstr>
      <vt:lpstr>Zero Structure</vt:lpstr>
      <vt:lpstr>Pricing Overview excl. EL</vt:lpstr>
      <vt:lpstr>Pricing Overview incl. EL</vt:lpstr>
      <vt:lpstr>Pricing Conclusion</vt:lpstr>
      <vt:lpstr>Risk Management</vt:lpstr>
      <vt:lpstr>Conclusion</vt:lpstr>
      <vt:lpstr>PowerPoint-Präsentation</vt:lpstr>
      <vt:lpstr>COPS Ges.m.b.H.</vt:lpstr>
    </vt:vector>
  </TitlesOfParts>
  <Company>Cops Ges.m.b.H.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hst</dc:creator>
  <cp:lastModifiedBy>Taschner Michael</cp:lastModifiedBy>
  <cp:revision>107</cp:revision>
  <dcterms:created xsi:type="dcterms:W3CDTF">2010-09-08T09:06:15Z</dcterms:created>
  <dcterms:modified xsi:type="dcterms:W3CDTF">2011-11-10T08:11:30Z</dcterms:modified>
</cp:coreProperties>
</file>